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613" r:id="rId2"/>
    <p:sldId id="636" r:id="rId3"/>
    <p:sldId id="1702" r:id="rId4"/>
    <p:sldId id="668" r:id="rId5"/>
    <p:sldId id="1635" r:id="rId6"/>
    <p:sldId id="1674" r:id="rId7"/>
    <p:sldId id="1675" r:id="rId8"/>
    <p:sldId id="1676" r:id="rId9"/>
    <p:sldId id="1677" r:id="rId10"/>
    <p:sldId id="1678" r:id="rId11"/>
    <p:sldId id="1679" r:id="rId12"/>
    <p:sldId id="1680" r:id="rId13"/>
    <p:sldId id="1682" r:id="rId14"/>
    <p:sldId id="1681" r:id="rId15"/>
    <p:sldId id="1683" r:id="rId16"/>
    <p:sldId id="1684" r:id="rId17"/>
    <p:sldId id="1685" r:id="rId18"/>
    <p:sldId id="1686" r:id="rId19"/>
    <p:sldId id="1687" r:id="rId20"/>
    <p:sldId id="1688" r:id="rId21"/>
    <p:sldId id="1689" r:id="rId22"/>
    <p:sldId id="1690" r:id="rId23"/>
    <p:sldId id="1691" r:id="rId24"/>
    <p:sldId id="1692" r:id="rId25"/>
    <p:sldId id="1693" r:id="rId26"/>
    <p:sldId id="1694" r:id="rId27"/>
    <p:sldId id="1695" r:id="rId28"/>
    <p:sldId id="1696" r:id="rId29"/>
    <p:sldId id="1698" r:id="rId30"/>
    <p:sldId id="1699" r:id="rId31"/>
    <p:sldId id="1701" r:id="rId32"/>
    <p:sldId id="739" r:id="rId33"/>
    <p:sldId id="741" r:id="rId34"/>
    <p:sldId id="169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0000"/>
    <a:srgbClr val="BDDAE1"/>
    <a:srgbClr val="FFFFFF"/>
    <a:srgbClr val="D7E9ED"/>
    <a:srgbClr val="95C5CF"/>
    <a:srgbClr val="4A94A4"/>
    <a:srgbClr val="428592"/>
    <a:srgbClr val="26525B"/>
    <a:srgbClr val="2652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1"/>
    <p:restoredTop sz="90287"/>
  </p:normalViewPr>
  <p:slideViewPr>
    <p:cSldViewPr snapToGrid="0">
      <p:cViewPr varScale="1">
        <p:scale>
          <a:sx n="148" d="100"/>
          <a:sy n="148" d="100"/>
        </p:scale>
        <p:origin x="1672" y="80"/>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126" d="100"/>
          <a:sy n="126" d="100"/>
        </p:scale>
        <p:origin x="4472"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11/2/22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grid-based model, we can develop our maze router or the maze routing algorithm. The strategy is as follows: We handle one net at a time, completely wire one net and then move onto the next net. More importantly, we will optimize net path by finding the best wiring path. Often, this means finding the shortest path between two nodes.</a:t>
            </a:r>
          </a:p>
          <a:p>
            <a:endParaRPr lang="en-US" dirty="0"/>
          </a:p>
          <a:p>
            <a:r>
              <a:rPr lang="en-US" dirty="0"/>
              <a:t>But there are some problems.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10</a:t>
            </a:fld>
            <a:endParaRPr lang="en-US"/>
          </a:p>
        </p:txBody>
      </p:sp>
    </p:spTree>
    <p:extLst>
      <p:ext uri="{BB962C8B-B14F-4D97-AF65-F5344CB8AC3E}">
        <p14:creationId xmlns:p14="http://schemas.microsoft.com/office/powerpoint/2010/main" val="3927593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how maze router works for a simple 2-pin net. A net that connects to only two pins. The problem is the following: we are given a grid, (explain …)</a:t>
            </a:r>
          </a:p>
          <a:p>
            <a:endParaRPr lang="en-US" dirty="0"/>
          </a:p>
          <a:p>
            <a:r>
              <a:rPr lang="en-US" dirty="0"/>
              <a:t>The objective is to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11</a:t>
            </a:fld>
            <a:endParaRPr lang="en-US"/>
          </a:p>
        </p:txBody>
      </p:sp>
    </p:spTree>
    <p:extLst>
      <p:ext uri="{BB962C8B-B14F-4D97-AF65-F5344CB8AC3E}">
        <p14:creationId xmlns:p14="http://schemas.microsoft.com/office/powerpoint/2010/main" val="3802212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idea behind maze routing is the expansion process. You start at the source node, ok, (click), then you find all … (click) …</a:t>
            </a:r>
          </a:p>
        </p:txBody>
      </p:sp>
      <p:sp>
        <p:nvSpPr>
          <p:cNvPr id="4" name="Slide Number Placeholder 3"/>
          <p:cNvSpPr>
            <a:spLocks noGrp="1"/>
          </p:cNvSpPr>
          <p:nvPr>
            <p:ph type="sldNum" sz="quarter" idx="5"/>
          </p:nvPr>
        </p:nvSpPr>
        <p:spPr/>
        <p:txBody>
          <a:bodyPr/>
          <a:lstStyle/>
          <a:p>
            <a:fld id="{3E3A3637-B08E-7B43-A90A-62B08360F3FF}" type="slidenum">
              <a:rPr lang="en-US" smtClean="0"/>
              <a:t>12</a:t>
            </a:fld>
            <a:endParaRPr lang="en-US"/>
          </a:p>
        </p:txBody>
      </p:sp>
    </p:spTree>
    <p:extLst>
      <p:ext uri="{BB962C8B-B14F-4D97-AF65-F5344CB8AC3E}">
        <p14:creationId xmlns:p14="http://schemas.microsoft.com/office/powerpoint/2010/main" val="2572496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the algorithm using a simple. Here I have a 6 by 6 grid that models the routing problem in a 2D layout. Here, I have my source location and my target location. The goal is to establish a shortest route from the source location to the target location.</a:t>
            </a:r>
          </a:p>
          <a:p>
            <a:endParaRPr lang="en-US" dirty="0"/>
          </a:p>
          <a:p>
            <a:r>
              <a:rPr lang="en-US" dirty="0"/>
              <a:t>We know the strategy of maze routing is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13</a:t>
            </a:fld>
            <a:endParaRPr lang="en-US"/>
          </a:p>
        </p:txBody>
      </p:sp>
    </p:spTree>
    <p:extLst>
      <p:ext uri="{BB962C8B-B14F-4D97-AF65-F5344CB8AC3E}">
        <p14:creationId xmlns:p14="http://schemas.microsoft.com/office/powerpoint/2010/main" val="3040011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hit the target during the course of the expansion, we can stop since we find a shortest route. Now what? We need to find one path that connects S to T, right? We can do this by </a:t>
            </a:r>
            <a:r>
              <a:rPr lang="en-US" dirty="0" err="1"/>
              <a:t>backtrace</a:t>
            </a:r>
            <a:r>
              <a:rPr lang="en-US" dirty="0"/>
              <a:t>. (explain first item and the figure)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14</a:t>
            </a:fld>
            <a:endParaRPr lang="en-US"/>
          </a:p>
        </p:txBody>
      </p:sp>
    </p:spTree>
    <p:extLst>
      <p:ext uri="{BB962C8B-B14F-4D97-AF65-F5344CB8AC3E}">
        <p14:creationId xmlns:p14="http://schemas.microsoft.com/office/powerpoint/2010/main" val="3355467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decide a path between S and T, we will do a clean-up step. We clean up the grid for the next routing problem by leaving the S to T path as an obstacle. Why? (ask student)</a:t>
            </a:r>
          </a:p>
          <a:p>
            <a:endParaRPr lang="en-US" dirty="0"/>
          </a:p>
          <a:p>
            <a:r>
              <a:rPr lang="en-US" dirty="0"/>
              <a:t>Now, we are ready to route the next net with the obstacles from the previously routed net in place in the grid.</a:t>
            </a:r>
          </a:p>
        </p:txBody>
      </p:sp>
      <p:sp>
        <p:nvSpPr>
          <p:cNvPr id="4" name="Slide Number Placeholder 3"/>
          <p:cNvSpPr>
            <a:spLocks noGrp="1"/>
          </p:cNvSpPr>
          <p:nvPr>
            <p:ph type="sldNum" sz="quarter" idx="5"/>
          </p:nvPr>
        </p:nvSpPr>
        <p:spPr/>
        <p:txBody>
          <a:bodyPr/>
          <a:lstStyle/>
          <a:p>
            <a:fld id="{3E3A3637-B08E-7B43-A90A-62B08360F3FF}" type="slidenum">
              <a:rPr lang="en-US" smtClean="0"/>
              <a:t>15</a:t>
            </a:fld>
            <a:endParaRPr lang="en-US"/>
          </a:p>
        </p:txBody>
      </p:sp>
    </p:spTree>
    <p:extLst>
      <p:ext uri="{BB962C8B-B14F-4D97-AF65-F5344CB8AC3E}">
        <p14:creationId xmlns:p14="http://schemas.microsoft.com/office/powerpoint/2010/main" val="532964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path marked in black is also called blockages.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16</a:t>
            </a:fld>
            <a:endParaRPr lang="en-US"/>
          </a:p>
        </p:txBody>
      </p:sp>
    </p:spTree>
    <p:extLst>
      <p:ext uri="{BB962C8B-B14F-4D97-AF65-F5344CB8AC3E}">
        <p14:creationId xmlns:p14="http://schemas.microsoft.com/office/powerpoint/2010/main" val="1998388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the classical maze router, we have the following three steps iterating over all routing problems. First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17</a:t>
            </a:fld>
            <a:endParaRPr lang="en-US"/>
          </a:p>
        </p:txBody>
      </p:sp>
    </p:spTree>
    <p:extLst>
      <p:ext uri="{BB962C8B-B14F-4D97-AF65-F5344CB8AC3E}">
        <p14:creationId xmlns:p14="http://schemas.microsoft.com/office/powerpoint/2010/main" val="2593534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could be the potential problems of this approach? (ask students)</a:t>
            </a:r>
          </a:p>
        </p:txBody>
      </p:sp>
      <p:sp>
        <p:nvSpPr>
          <p:cNvPr id="4" name="Slide Number Placeholder 3"/>
          <p:cNvSpPr>
            <a:spLocks noGrp="1"/>
          </p:cNvSpPr>
          <p:nvPr>
            <p:ph type="sldNum" sz="quarter" idx="5"/>
          </p:nvPr>
        </p:nvSpPr>
        <p:spPr/>
        <p:txBody>
          <a:bodyPr/>
          <a:lstStyle/>
          <a:p>
            <a:fld id="{3E3A3637-B08E-7B43-A90A-62B08360F3FF}" type="slidenum">
              <a:rPr lang="en-US" smtClean="0"/>
              <a:t>18</a:t>
            </a:fld>
            <a:endParaRPr lang="en-US"/>
          </a:p>
        </p:txBody>
      </p:sp>
    </p:spTree>
    <p:extLst>
      <p:ext uri="{BB962C8B-B14F-4D97-AF65-F5344CB8AC3E}">
        <p14:creationId xmlns:p14="http://schemas.microsoft.com/office/powerpoint/2010/main" val="1955067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importantly, practical circuit designs are hypergraph. Each net connects to not just two points like the S and T we just modeled, right? We have many multi-point nets to route. We have one source, typically the output of a gate, connecting to many targets, many inputs of gates. This is a fact of net that represents fanout.</a:t>
            </a:r>
          </a:p>
          <a:p>
            <a:endParaRPr lang="en-US" dirty="0"/>
          </a:p>
          <a:p>
            <a:r>
              <a:rPr lang="en-US" dirty="0"/>
              <a:t>How can we extend our strategy here to handle multi-point net? (ask students)</a:t>
            </a:r>
          </a:p>
        </p:txBody>
      </p:sp>
      <p:sp>
        <p:nvSpPr>
          <p:cNvPr id="4" name="Slide Number Placeholder 3"/>
          <p:cNvSpPr>
            <a:spLocks noGrp="1"/>
          </p:cNvSpPr>
          <p:nvPr>
            <p:ph type="sldNum" sz="quarter" idx="5"/>
          </p:nvPr>
        </p:nvSpPr>
        <p:spPr/>
        <p:txBody>
          <a:bodyPr/>
          <a:lstStyle/>
          <a:p>
            <a:fld id="{3E3A3637-B08E-7B43-A90A-62B08360F3FF}" type="slidenum">
              <a:rPr lang="en-US" smtClean="0"/>
              <a:t>19</a:t>
            </a:fld>
            <a:endParaRPr lang="en-US"/>
          </a:p>
        </p:txBody>
      </p:sp>
    </p:spTree>
    <p:extLst>
      <p:ext uri="{BB962C8B-B14F-4D97-AF65-F5344CB8AC3E}">
        <p14:creationId xmlns:p14="http://schemas.microsoft.com/office/powerpoint/2010/main" val="1122856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talked about three important problems in physical design, partition, floorplan and placement. There is one very important step after placement, called clock tree synthesis or CTS, which we may not have enough time to talk about. But the essential idea is very similar to routing, you know, we want to establish connection between placed cells but only for sequential elements.</a:t>
            </a:r>
          </a:p>
          <a:p>
            <a:endParaRPr lang="en-US" dirty="0"/>
          </a:p>
          <a:p>
            <a:r>
              <a:rPr lang="en-US" dirty="0"/>
              <a:t>So, today, we are going to talk about routing. A very important step after placement. This is probably the most difficult part in the entire physical design flow, not just because of its problem difficulty but also its computational complexity.</a:t>
            </a:r>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a:t>
            </a:fld>
            <a:endParaRPr lang="en-US"/>
          </a:p>
        </p:txBody>
      </p:sp>
    </p:spTree>
    <p:extLst>
      <p:ext uri="{BB962C8B-B14F-4D97-AF65-F5344CB8AC3E}">
        <p14:creationId xmlns:p14="http://schemas.microsoft.com/office/powerpoint/2010/main" val="2009155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this example of three-point net. I have one source connecting to two targets. I need to establish the routing among them.</a:t>
            </a:r>
          </a:p>
        </p:txBody>
      </p:sp>
      <p:sp>
        <p:nvSpPr>
          <p:cNvPr id="4" name="Slide Number Placeholder 3"/>
          <p:cNvSpPr>
            <a:spLocks noGrp="1"/>
          </p:cNvSpPr>
          <p:nvPr>
            <p:ph type="sldNum" sz="quarter" idx="5"/>
          </p:nvPr>
        </p:nvSpPr>
        <p:spPr/>
        <p:txBody>
          <a:bodyPr/>
          <a:lstStyle/>
          <a:p>
            <a:fld id="{3E3A3637-B08E-7B43-A90A-62B08360F3FF}" type="slidenum">
              <a:rPr lang="en-US" smtClean="0"/>
              <a:t>20</a:t>
            </a:fld>
            <a:endParaRPr lang="en-US"/>
          </a:p>
        </p:txBody>
      </p:sp>
    </p:spTree>
    <p:extLst>
      <p:ext uri="{BB962C8B-B14F-4D97-AF65-F5344CB8AC3E}">
        <p14:creationId xmlns:p14="http://schemas.microsoft.com/office/powerpoint/2010/main" val="2256400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21</a:t>
            </a:fld>
            <a:endParaRPr lang="en-US"/>
          </a:p>
        </p:txBody>
      </p:sp>
    </p:spTree>
    <p:extLst>
      <p:ext uri="{BB962C8B-B14F-4D97-AF65-F5344CB8AC3E}">
        <p14:creationId xmlns:p14="http://schemas.microsoft.com/office/powerpoint/2010/main" val="2092852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22</a:t>
            </a:fld>
            <a:endParaRPr lang="en-US"/>
          </a:p>
        </p:txBody>
      </p:sp>
    </p:spTree>
    <p:extLst>
      <p:ext uri="{BB962C8B-B14F-4D97-AF65-F5344CB8AC3E}">
        <p14:creationId xmlns:p14="http://schemas.microsoft.com/office/powerpoint/2010/main" val="947103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23</a:t>
            </a:fld>
            <a:endParaRPr lang="en-US"/>
          </a:p>
        </p:txBody>
      </p:sp>
    </p:spTree>
    <p:extLst>
      <p:ext uri="{BB962C8B-B14F-4D97-AF65-F5344CB8AC3E}">
        <p14:creationId xmlns:p14="http://schemas.microsoft.com/office/powerpoint/2010/main" val="1895645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24</a:t>
            </a:fld>
            <a:endParaRPr lang="en-US"/>
          </a:p>
        </p:txBody>
      </p:sp>
    </p:spTree>
    <p:extLst>
      <p:ext uri="{BB962C8B-B14F-4D97-AF65-F5344CB8AC3E}">
        <p14:creationId xmlns:p14="http://schemas.microsoft.com/office/powerpoint/2010/main" val="3435819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25</a:t>
            </a:fld>
            <a:endParaRPr lang="en-US"/>
          </a:p>
        </p:txBody>
      </p:sp>
    </p:spTree>
    <p:extLst>
      <p:ext uri="{BB962C8B-B14F-4D97-AF65-F5344CB8AC3E}">
        <p14:creationId xmlns:p14="http://schemas.microsoft.com/office/powerpoint/2010/main" val="9193952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is this strategy optimal? (click and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26</a:t>
            </a:fld>
            <a:endParaRPr lang="en-US"/>
          </a:p>
        </p:txBody>
      </p:sp>
    </p:spTree>
    <p:extLst>
      <p:ext uri="{BB962C8B-B14F-4D97-AF65-F5344CB8AC3E}">
        <p14:creationId xmlns:p14="http://schemas.microsoft.com/office/powerpoint/2010/main" val="20786603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you an example of </a:t>
            </a:r>
            <a:r>
              <a:rPr lang="en-US" dirty="0" err="1"/>
              <a:t>steiner</a:t>
            </a:r>
            <a:r>
              <a:rPr lang="en-US" dirty="0"/>
              <a:t> tree constructions. Assume we have a four-pin net to route, (click) an easy way is to connect them along the boundary of the enclosed bounding box of the net.</a:t>
            </a:r>
          </a:p>
          <a:p>
            <a:endParaRPr lang="en-US" dirty="0"/>
          </a:p>
          <a:p>
            <a:r>
              <a:rPr lang="en-US" dirty="0"/>
              <a:t>Or, (click), we can have a connection like this</a:t>
            </a:r>
          </a:p>
          <a:p>
            <a:endParaRPr lang="en-US" dirty="0"/>
          </a:p>
          <a:p>
            <a:r>
              <a:rPr lang="en-US" dirty="0"/>
              <a:t>(click) alternatively, we can change the solution in a way that all wires go inside the bounding box while still getting us the optimal wirelength. In this case, we may need to introduce several “bend points” or “turn points”, you know, the location you make a turn. This turn point has a special name called </a:t>
            </a:r>
            <a:r>
              <a:rPr lang="en-US" dirty="0" err="1"/>
              <a:t>steiner</a:t>
            </a:r>
            <a:r>
              <a:rPr lang="en-US" dirty="0"/>
              <a:t> point. Many </a:t>
            </a:r>
            <a:r>
              <a:rPr lang="en-US" dirty="0" err="1"/>
              <a:t>steiner</a:t>
            </a:r>
            <a:r>
              <a:rPr lang="en-US" dirty="0"/>
              <a:t> tree construction algorithms are focusing on finding the </a:t>
            </a:r>
            <a:r>
              <a:rPr lang="en-US" dirty="0" err="1"/>
              <a:t>steiner</a:t>
            </a:r>
            <a:r>
              <a:rPr lang="en-US" dirty="0"/>
              <a:t> points to approximate the optimal solution. </a:t>
            </a:r>
          </a:p>
        </p:txBody>
      </p:sp>
      <p:sp>
        <p:nvSpPr>
          <p:cNvPr id="4" name="Slide Number Placeholder 3"/>
          <p:cNvSpPr>
            <a:spLocks noGrp="1"/>
          </p:cNvSpPr>
          <p:nvPr>
            <p:ph type="sldNum" sz="quarter" idx="5"/>
          </p:nvPr>
        </p:nvSpPr>
        <p:spPr/>
        <p:txBody>
          <a:bodyPr/>
          <a:lstStyle/>
          <a:p>
            <a:fld id="{3E3A3637-B08E-7B43-A90A-62B08360F3FF}" type="slidenum">
              <a:rPr lang="en-US" smtClean="0"/>
              <a:t>27</a:t>
            </a:fld>
            <a:endParaRPr lang="en-US"/>
          </a:p>
        </p:txBody>
      </p:sp>
    </p:spTree>
    <p:extLst>
      <p:ext uri="{BB962C8B-B14F-4D97-AF65-F5344CB8AC3E}">
        <p14:creationId xmlns:p14="http://schemas.microsoft.com/office/powerpoint/2010/main" val="30915923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28</a:t>
            </a:fld>
            <a:endParaRPr lang="en-US"/>
          </a:p>
        </p:txBody>
      </p:sp>
    </p:spTree>
    <p:extLst>
      <p:ext uri="{BB962C8B-B14F-4D97-AF65-F5344CB8AC3E}">
        <p14:creationId xmlns:p14="http://schemas.microsoft.com/office/powerpoint/2010/main" val="35279819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been talking about routing on a uniform grid. There is no weighted connection between any pair of grid, or every grid has the same unit weight of 1. But, you know, practical maze routing are not uniform. They do not always have unit weight because of different constraints. You may want some wires go avoid going through certain area or prefer some wires going through certain area. For example, (explain …)</a:t>
            </a:r>
          </a:p>
          <a:p>
            <a:endParaRPr lang="en-US" dirty="0"/>
          </a:p>
          <a:p>
            <a:r>
              <a:rPr lang="en-US" dirty="0"/>
              <a:t>In this case, you want to adjust the weight of grid to control how the algorithm find shortest paths. </a:t>
            </a:r>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29</a:t>
            </a:fld>
            <a:endParaRPr lang="en-US"/>
          </a:p>
        </p:txBody>
      </p:sp>
    </p:spTree>
    <p:extLst>
      <p:ext uri="{BB962C8B-B14F-4D97-AF65-F5344CB8AC3E}">
        <p14:creationId xmlns:p14="http://schemas.microsoft.com/office/powerpoint/2010/main" val="4080143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Simply put, the objective of routing is to establish wire connection among placed cells or gates. You know, after placement, you have all cell locations, some cells are sitting on the lower left while others are sitting on the upper right. The next goal is to connect all the cells that reside in a net so they can talk to each other by sending signals.</a:t>
            </a:r>
          </a:p>
          <a:p>
            <a:endParaRPr lang="en-US" dirty="0"/>
          </a:p>
          <a:p>
            <a:r>
              <a:rPr lang="en-US" dirty="0"/>
              <a:t>(click) Similar to placement, where we have global placement, detailed placement, and legalization, people tackle the big routing problem in two levels, global routing and detailed routing. Global routing decides the rough connection for each net, like in this picture, I can understand this gate is probably, maybe, connecting to its friend by going along the right direction. And this gate, maybe should go to its friend along the left direction, and so on so forth. Nothing is really connected yet after the global routing, just like the output of global placement.</a:t>
            </a:r>
          </a:p>
          <a:p>
            <a:endParaRPr lang="en-US" dirty="0"/>
          </a:p>
          <a:p>
            <a:r>
              <a:rPr lang="en-US" dirty="0"/>
              <a:t>Detailed routing decides the exact connection for each net based on the estimate of global routing. Here, we really need to know the exact route for each connection. This is the solution that we will pass on to the next stage.</a:t>
            </a:r>
          </a:p>
          <a:p>
            <a:endParaRPr lang="en-US" dirty="0"/>
          </a:p>
          <a:p>
            <a:r>
              <a:rPr lang="en-US" dirty="0"/>
              <a:t>(click) Here, I am showing you a picture of a routing on a chip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3</a:t>
            </a:fld>
            <a:endParaRPr lang="en-US"/>
          </a:p>
        </p:txBody>
      </p:sp>
    </p:spTree>
    <p:extLst>
      <p:ext uri="{BB962C8B-B14F-4D97-AF65-F5344CB8AC3E}">
        <p14:creationId xmlns:p14="http://schemas.microsoft.com/office/powerpoint/2010/main" val="35989694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30</a:t>
            </a:fld>
            <a:endParaRPr lang="en-US"/>
          </a:p>
        </p:txBody>
      </p:sp>
    </p:spTree>
    <p:extLst>
      <p:ext uri="{BB962C8B-B14F-4D97-AF65-F5344CB8AC3E}">
        <p14:creationId xmlns:p14="http://schemas.microsoft.com/office/powerpoint/2010/main" val="2995312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31</a:t>
            </a:fld>
            <a:endParaRPr lang="en-US"/>
          </a:p>
        </p:txBody>
      </p:sp>
    </p:spTree>
    <p:extLst>
      <p:ext uri="{BB962C8B-B14F-4D97-AF65-F5344CB8AC3E}">
        <p14:creationId xmlns:p14="http://schemas.microsoft.com/office/powerpoint/2010/main" val="1532614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32</a:t>
            </a:fld>
            <a:endParaRPr lang="en-US"/>
          </a:p>
        </p:txBody>
      </p:sp>
    </p:spTree>
    <p:extLst>
      <p:ext uri="{BB962C8B-B14F-4D97-AF65-F5344CB8AC3E}">
        <p14:creationId xmlns:p14="http://schemas.microsoft.com/office/powerpoint/2010/main" val="25445727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33</a:t>
            </a:fld>
            <a:endParaRPr lang="en-US"/>
          </a:p>
        </p:txBody>
      </p:sp>
    </p:spTree>
    <p:extLst>
      <p:ext uri="{BB962C8B-B14F-4D97-AF65-F5344CB8AC3E}">
        <p14:creationId xmlns:p14="http://schemas.microsoft.com/office/powerpoint/2010/main" val="905554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34</a:t>
            </a:fld>
            <a:endParaRPr lang="en-US"/>
          </a:p>
        </p:txBody>
      </p:sp>
    </p:spTree>
    <p:extLst>
      <p:ext uri="{BB962C8B-B14F-4D97-AF65-F5344CB8AC3E}">
        <p14:creationId xmlns:p14="http://schemas.microsoft.com/office/powerpoint/2010/main" val="1905892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routing challenging? First of all, it is the scale. (explain …)</a:t>
            </a:r>
          </a:p>
          <a:p>
            <a:endParaRPr lang="en-US" dirty="0"/>
          </a:p>
          <a:p>
            <a:r>
              <a:rPr lang="en-US" dirty="0"/>
              <a:t>Second, it’s the geometric complexity. (explain …)</a:t>
            </a:r>
          </a:p>
          <a:p>
            <a:endParaRPr lang="en-US" dirty="0"/>
          </a:p>
          <a:p>
            <a:r>
              <a:rPr lang="en-US" dirty="0"/>
              <a:t>Finally, we need to consider electrical complexity.</a:t>
            </a:r>
          </a:p>
        </p:txBody>
      </p:sp>
      <p:sp>
        <p:nvSpPr>
          <p:cNvPr id="4" name="Slide Number Placeholder 3"/>
          <p:cNvSpPr>
            <a:spLocks noGrp="1"/>
          </p:cNvSpPr>
          <p:nvPr>
            <p:ph type="sldNum" sz="quarter" idx="5"/>
          </p:nvPr>
        </p:nvSpPr>
        <p:spPr/>
        <p:txBody>
          <a:bodyPr/>
          <a:lstStyle/>
          <a:p>
            <a:fld id="{3E3A3637-B08E-7B43-A90A-62B08360F3FF}" type="slidenum">
              <a:rPr lang="en-US" smtClean="0"/>
              <a:t>4</a:t>
            </a:fld>
            <a:endParaRPr lang="en-US"/>
          </a:p>
        </p:txBody>
      </p:sp>
    </p:spTree>
    <p:extLst>
      <p:ext uri="{BB962C8B-B14F-4D97-AF65-F5344CB8AC3E}">
        <p14:creationId xmlns:p14="http://schemas.microsoft.com/office/powerpoint/2010/main" val="3762620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a lot of physical assumptions. Many layers of wires, you know, made of metal, and we connect wires in different layers with vias. A via is a special metal that allows you to send signal vertically between different layers, in addition to the regular horizontal plane of wires.</a:t>
            </a:r>
          </a:p>
          <a:p>
            <a:endParaRPr lang="en-US" dirty="0"/>
          </a:p>
          <a:p>
            <a:r>
              <a:rPr lang="en-US" dirty="0"/>
              <a:t>A simplified view of the physical assumption is that (explain)</a:t>
            </a:r>
          </a:p>
          <a:p>
            <a:endParaRPr lang="en-US" dirty="0"/>
          </a:p>
          <a:p>
            <a:r>
              <a:rPr lang="en-US" dirty="0"/>
              <a:t>But, of course, depending on your manufacturing process, you may have different physical assumptions.</a:t>
            </a:r>
          </a:p>
        </p:txBody>
      </p:sp>
      <p:sp>
        <p:nvSpPr>
          <p:cNvPr id="4" name="Slide Number Placeholder 3"/>
          <p:cNvSpPr>
            <a:spLocks noGrp="1"/>
          </p:cNvSpPr>
          <p:nvPr>
            <p:ph type="sldNum" sz="quarter" idx="5"/>
          </p:nvPr>
        </p:nvSpPr>
        <p:spPr/>
        <p:txBody>
          <a:bodyPr/>
          <a:lstStyle/>
          <a:p>
            <a:fld id="{3E3A3637-B08E-7B43-A90A-62B08360F3FF}" type="slidenum">
              <a:rPr lang="en-US" smtClean="0"/>
              <a:t>5</a:t>
            </a:fld>
            <a:endParaRPr lang="en-US"/>
          </a:p>
        </p:txBody>
      </p:sp>
    </p:spTree>
    <p:extLst>
      <p:ext uri="{BB962C8B-B14F-4D97-AF65-F5344CB8AC3E}">
        <p14:creationId xmlns:p14="http://schemas.microsoft.com/office/powerpoint/2010/main" val="927187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compare routing with placement, you will realize there are a lot of different placement algorithms. You know, we have spent five lectures talking about placement algorithm, starting from the iterative methods to SA-based optimization, then to quadratic placement optimization, and to nonlinear placement algorithm.</a:t>
            </a:r>
          </a:p>
          <a:p>
            <a:endParaRPr lang="en-US" dirty="0"/>
          </a:p>
          <a:p>
            <a:r>
              <a:rPr lang="en-US" dirty="0"/>
              <a:t>There are also many analytical methods based on solving and optimizing large systems of equations. You know, we have talked about conjugate gradient method to solve quadratic placement and </a:t>
            </a:r>
            <a:r>
              <a:rPr lang="en-US" dirty="0" err="1"/>
              <a:t>nesterov’s</a:t>
            </a:r>
            <a:r>
              <a:rPr lang="en-US" dirty="0"/>
              <a:t> method to solve nonlinear placement problem.</a:t>
            </a:r>
          </a:p>
          <a:p>
            <a:endParaRPr lang="en-US" dirty="0"/>
          </a:p>
          <a:p>
            <a:r>
              <a:rPr lang="en-US" dirty="0"/>
              <a:t>On the routing front, there are not quite so many algorithms. You know, there are a lot of routing data structures to represent the geometry constraint and layout efficiently. But there is one very very big idea at the core of most real routers.</a:t>
            </a:r>
          </a:p>
        </p:txBody>
      </p:sp>
      <p:sp>
        <p:nvSpPr>
          <p:cNvPr id="4" name="Slide Number Placeholder 3"/>
          <p:cNvSpPr>
            <a:spLocks noGrp="1"/>
          </p:cNvSpPr>
          <p:nvPr>
            <p:ph type="sldNum" sz="quarter" idx="5"/>
          </p:nvPr>
        </p:nvSpPr>
        <p:spPr/>
        <p:txBody>
          <a:bodyPr/>
          <a:lstStyle/>
          <a:p>
            <a:fld id="{3E3A3637-B08E-7B43-A90A-62B08360F3FF}" type="slidenum">
              <a:rPr lang="en-US" smtClean="0"/>
              <a:t>6</a:t>
            </a:fld>
            <a:endParaRPr lang="en-US"/>
          </a:p>
        </p:txBody>
      </p:sp>
    </p:spTree>
    <p:extLst>
      <p:ext uri="{BB962C8B-B14F-4D97-AF65-F5344CB8AC3E}">
        <p14:creationId xmlns:p14="http://schemas.microsoft.com/office/powerpoint/2010/main" val="1180561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big idea is maze routing. It is named after this very famous paper by Dr. Moore, “The …”.</a:t>
            </a:r>
          </a:p>
          <a:p>
            <a:endParaRPr lang="en-US" dirty="0"/>
          </a:p>
          <a:p>
            <a:r>
              <a:rPr lang="en-US" dirty="0"/>
              <a:t>It solves the problem of given a maze or a graph, find a shortest path from a source location to a targe location.</a:t>
            </a:r>
          </a:p>
          <a:p>
            <a:endParaRPr lang="en-US" dirty="0"/>
          </a:p>
          <a:p>
            <a:r>
              <a:rPr lang="en-US" dirty="0"/>
              <a:t>And, yes, you probably learnt the finite state machine, the Moore state machine. That’s the same person.</a:t>
            </a:r>
          </a:p>
        </p:txBody>
      </p:sp>
      <p:sp>
        <p:nvSpPr>
          <p:cNvPr id="4" name="Slide Number Placeholder 3"/>
          <p:cNvSpPr>
            <a:spLocks noGrp="1"/>
          </p:cNvSpPr>
          <p:nvPr>
            <p:ph type="sldNum" sz="quarter" idx="5"/>
          </p:nvPr>
        </p:nvSpPr>
        <p:spPr/>
        <p:txBody>
          <a:bodyPr/>
          <a:lstStyle/>
          <a:p>
            <a:fld id="{3E3A3637-B08E-7B43-A90A-62B08360F3FF}" type="slidenum">
              <a:rPr lang="en-US" smtClean="0"/>
              <a:t>7</a:t>
            </a:fld>
            <a:endParaRPr lang="en-US"/>
          </a:p>
        </p:txBody>
      </p:sp>
    </p:spTree>
    <p:extLst>
      <p:ext uri="{BB962C8B-B14F-4D97-AF65-F5344CB8AC3E}">
        <p14:creationId xmlns:p14="http://schemas.microsoft.com/office/powerpoint/2010/main" val="258768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get from maze to wire? It is based on a big geometric assumption, gridded routing.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8</a:t>
            </a:fld>
            <a:endParaRPr lang="en-US"/>
          </a:p>
        </p:txBody>
      </p:sp>
    </p:spTree>
    <p:extLst>
      <p:ext uri="{BB962C8B-B14F-4D97-AF65-F5344CB8AC3E}">
        <p14:creationId xmlns:p14="http://schemas.microsoft.com/office/powerpoint/2010/main" val="2450699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like placement, this grid-based assumption is not realistic but it gives us a systematical way to approximate the original problem and allows us to come up with efficient computational methods to solve the routing problem. </a:t>
            </a:r>
          </a:p>
          <a:p>
            <a:endParaRPr lang="en-US" dirty="0"/>
          </a:p>
          <a:p>
            <a:r>
              <a:rPr lang="en-US" dirty="0"/>
              <a:t>The grid model is a critical assumption that implies constraints on wires.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9</a:t>
            </a:fld>
            <a:endParaRPr lang="en-US"/>
          </a:p>
        </p:txBody>
      </p:sp>
    </p:spTree>
    <p:extLst>
      <p:ext uri="{BB962C8B-B14F-4D97-AF65-F5344CB8AC3E}">
        <p14:creationId xmlns:p14="http://schemas.microsoft.com/office/powerpoint/2010/main" val="36570492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11/2/22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11/2/22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11/2/22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11/2/22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11/2/22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11/2/22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11/2/22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11/2/22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11/2/22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11/2/22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11/2/22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11/2/22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dimacs11.zib.de/home.html" TargetMode="Externa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dirty="0">
                <a:latin typeface="Arial" panose="020B0604020202020204" pitchFamily="34" charset="0"/>
                <a:cs typeface="Arial" panose="020B0604020202020204" pitchFamily="34" charset="0"/>
              </a:rPr>
              <a:t>Lecture 16: Routing – I </a:t>
            </a: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D7F9C-0077-4B40-B21D-DED0F90342E6}"/>
              </a:ext>
            </a:extLst>
          </p:cNvPr>
          <p:cNvSpPr>
            <a:spLocks noGrp="1"/>
          </p:cNvSpPr>
          <p:nvPr>
            <p:ph type="title"/>
          </p:nvPr>
        </p:nvSpPr>
        <p:spPr/>
        <p:txBody>
          <a:bodyPr/>
          <a:lstStyle/>
          <a:p>
            <a:r>
              <a:rPr lang="en-US" dirty="0"/>
              <a:t>Maze Router: Strategy</a:t>
            </a:r>
          </a:p>
        </p:txBody>
      </p:sp>
      <p:sp>
        <p:nvSpPr>
          <p:cNvPr id="3" name="Content Placeholder 2">
            <a:extLst>
              <a:ext uri="{FF2B5EF4-FFF2-40B4-BE49-F238E27FC236}">
                <a16:creationId xmlns:a16="http://schemas.microsoft.com/office/drawing/2014/main" id="{7BE4DFC1-7689-3046-A639-C756E0D3F808}"/>
              </a:ext>
            </a:extLst>
          </p:cNvPr>
          <p:cNvSpPr>
            <a:spLocks noGrp="1"/>
          </p:cNvSpPr>
          <p:nvPr>
            <p:ph idx="1"/>
          </p:nvPr>
        </p:nvSpPr>
        <p:spPr/>
        <p:txBody>
          <a:bodyPr/>
          <a:lstStyle/>
          <a:p>
            <a:r>
              <a:rPr lang="en-US" b="1" dirty="0"/>
              <a:t>Strategy</a:t>
            </a:r>
          </a:p>
          <a:p>
            <a:pPr lvl="1"/>
            <a:r>
              <a:rPr lang="en-US" dirty="0"/>
              <a:t> One net at a time: completely wire </a:t>
            </a:r>
            <a:r>
              <a:rPr lang="en-US" b="1" dirty="0">
                <a:solidFill>
                  <a:srgbClr val="FF0000"/>
                </a:solidFill>
              </a:rPr>
              <a:t>one</a:t>
            </a:r>
            <a:r>
              <a:rPr lang="en-US" dirty="0"/>
              <a:t> net, then move onto next net</a:t>
            </a:r>
          </a:p>
          <a:p>
            <a:pPr lvl="1"/>
            <a:r>
              <a:rPr lang="en-US" dirty="0"/>
              <a:t> Optimize net path: find the </a:t>
            </a:r>
            <a:r>
              <a:rPr lang="en-US" b="1" dirty="0">
                <a:solidFill>
                  <a:srgbClr val="FF0000"/>
                </a:solidFill>
              </a:rPr>
              <a:t>best</a:t>
            </a:r>
            <a:r>
              <a:rPr lang="en-US" b="1" dirty="0"/>
              <a:t> </a:t>
            </a:r>
            <a:r>
              <a:rPr lang="en-US" dirty="0"/>
              <a:t>wiring path</a:t>
            </a:r>
          </a:p>
          <a:p>
            <a:r>
              <a:rPr lang="en-US" b="1" dirty="0"/>
              <a:t>Problems</a:t>
            </a:r>
          </a:p>
          <a:p>
            <a:pPr lvl="1"/>
            <a:r>
              <a:rPr lang="en-US" dirty="0"/>
              <a:t> Early nets wired may block path of later nets</a:t>
            </a:r>
          </a:p>
          <a:p>
            <a:pPr lvl="1"/>
            <a:r>
              <a:rPr lang="en-US" dirty="0"/>
              <a:t> Optimal choice for one net may block later nets</a:t>
            </a:r>
          </a:p>
          <a:p>
            <a:pPr lvl="1"/>
            <a:r>
              <a:rPr lang="en-US" dirty="0"/>
              <a:t> We are just going to ignore this one for the moment …</a:t>
            </a:r>
          </a:p>
          <a:p>
            <a:endParaRPr lang="en-US" dirty="0"/>
          </a:p>
        </p:txBody>
      </p:sp>
    </p:spTree>
    <p:extLst>
      <p:ext uri="{BB962C8B-B14F-4D97-AF65-F5344CB8AC3E}">
        <p14:creationId xmlns:p14="http://schemas.microsoft.com/office/powerpoint/2010/main" val="4103927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DA76F-64DF-7D4A-B90F-370DF90620AC}"/>
              </a:ext>
            </a:extLst>
          </p:cNvPr>
          <p:cNvSpPr>
            <a:spLocks noGrp="1"/>
          </p:cNvSpPr>
          <p:nvPr>
            <p:ph type="title"/>
          </p:nvPr>
        </p:nvSpPr>
        <p:spPr/>
        <p:txBody>
          <a:bodyPr/>
          <a:lstStyle/>
          <a:p>
            <a:r>
              <a:rPr lang="en-US" dirty="0"/>
              <a:t>Maze Router: Basic Idea for 2-pin Net</a:t>
            </a:r>
          </a:p>
        </p:txBody>
      </p:sp>
      <p:grpSp>
        <p:nvGrpSpPr>
          <p:cNvPr id="4" name="Group 14">
            <a:extLst>
              <a:ext uri="{FF2B5EF4-FFF2-40B4-BE49-F238E27FC236}">
                <a16:creationId xmlns:a16="http://schemas.microsoft.com/office/drawing/2014/main" id="{72BE2C0F-872C-F441-9E7C-A5DB0E844461}"/>
              </a:ext>
            </a:extLst>
          </p:cNvPr>
          <p:cNvGrpSpPr>
            <a:grpSpLocks/>
          </p:cNvGrpSpPr>
          <p:nvPr/>
        </p:nvGrpSpPr>
        <p:grpSpPr bwMode="auto">
          <a:xfrm>
            <a:off x="926490" y="1623442"/>
            <a:ext cx="3556000" cy="3309938"/>
            <a:chOff x="344" y="872"/>
            <a:chExt cx="2240" cy="2780"/>
          </a:xfrm>
        </p:grpSpPr>
        <p:sp>
          <p:nvSpPr>
            <p:cNvPr id="5" name="Rectangle 3">
              <a:extLst>
                <a:ext uri="{FF2B5EF4-FFF2-40B4-BE49-F238E27FC236}">
                  <a16:creationId xmlns:a16="http://schemas.microsoft.com/office/drawing/2014/main" id="{E8CB06ED-4929-8D49-946D-A7AAA88E1993}"/>
                </a:ext>
              </a:extLst>
            </p:cNvPr>
            <p:cNvSpPr>
              <a:spLocks noChangeArrowheads="1"/>
            </p:cNvSpPr>
            <p:nvPr/>
          </p:nvSpPr>
          <p:spPr bwMode="auto">
            <a:xfrm>
              <a:off x="344" y="872"/>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6" name="Line 4">
              <a:extLst>
                <a:ext uri="{FF2B5EF4-FFF2-40B4-BE49-F238E27FC236}">
                  <a16:creationId xmlns:a16="http://schemas.microsoft.com/office/drawing/2014/main" id="{F3D3ECD5-C9C0-8049-83D3-07CAC3210775}"/>
                </a:ext>
              </a:extLst>
            </p:cNvPr>
            <p:cNvSpPr>
              <a:spLocks noChangeShapeType="1"/>
            </p:cNvSpPr>
            <p:nvPr/>
          </p:nvSpPr>
          <p:spPr bwMode="auto">
            <a:xfrm>
              <a:off x="356" y="132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 name="Line 5">
              <a:extLst>
                <a:ext uri="{FF2B5EF4-FFF2-40B4-BE49-F238E27FC236}">
                  <a16:creationId xmlns:a16="http://schemas.microsoft.com/office/drawing/2014/main" id="{73F10BEC-3A7C-0A40-B795-0B56F8121252}"/>
                </a:ext>
              </a:extLst>
            </p:cNvPr>
            <p:cNvSpPr>
              <a:spLocks noChangeShapeType="1"/>
            </p:cNvSpPr>
            <p:nvPr/>
          </p:nvSpPr>
          <p:spPr bwMode="auto">
            <a:xfrm>
              <a:off x="356" y="178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 name="Line 6">
              <a:extLst>
                <a:ext uri="{FF2B5EF4-FFF2-40B4-BE49-F238E27FC236}">
                  <a16:creationId xmlns:a16="http://schemas.microsoft.com/office/drawing/2014/main" id="{3D4D4887-B3F2-0247-94EE-1141E2F82E15}"/>
                </a:ext>
              </a:extLst>
            </p:cNvPr>
            <p:cNvSpPr>
              <a:spLocks noChangeShapeType="1"/>
            </p:cNvSpPr>
            <p:nvPr/>
          </p:nvSpPr>
          <p:spPr bwMode="auto">
            <a:xfrm>
              <a:off x="356" y="225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7">
              <a:extLst>
                <a:ext uri="{FF2B5EF4-FFF2-40B4-BE49-F238E27FC236}">
                  <a16:creationId xmlns:a16="http://schemas.microsoft.com/office/drawing/2014/main" id="{720E979D-8A3A-F246-BF40-FE50722A0367}"/>
                </a:ext>
              </a:extLst>
            </p:cNvPr>
            <p:cNvSpPr>
              <a:spLocks noChangeShapeType="1"/>
            </p:cNvSpPr>
            <p:nvPr/>
          </p:nvSpPr>
          <p:spPr bwMode="auto">
            <a:xfrm>
              <a:off x="356" y="272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8">
              <a:extLst>
                <a:ext uri="{FF2B5EF4-FFF2-40B4-BE49-F238E27FC236}">
                  <a16:creationId xmlns:a16="http://schemas.microsoft.com/office/drawing/2014/main" id="{32BF221E-9479-104A-897F-7C884D142C8D}"/>
                </a:ext>
              </a:extLst>
            </p:cNvPr>
            <p:cNvSpPr>
              <a:spLocks noChangeShapeType="1"/>
            </p:cNvSpPr>
            <p:nvPr/>
          </p:nvSpPr>
          <p:spPr bwMode="auto">
            <a:xfrm>
              <a:off x="356" y="319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9">
              <a:extLst>
                <a:ext uri="{FF2B5EF4-FFF2-40B4-BE49-F238E27FC236}">
                  <a16:creationId xmlns:a16="http://schemas.microsoft.com/office/drawing/2014/main" id="{8A459492-45A3-F54D-ABB7-DEE7E721F0D4}"/>
                </a:ext>
              </a:extLst>
            </p:cNvPr>
            <p:cNvSpPr>
              <a:spLocks noChangeShapeType="1"/>
            </p:cNvSpPr>
            <p:nvPr/>
          </p:nvSpPr>
          <p:spPr bwMode="auto">
            <a:xfrm>
              <a:off x="708" y="88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10">
              <a:extLst>
                <a:ext uri="{FF2B5EF4-FFF2-40B4-BE49-F238E27FC236}">
                  <a16:creationId xmlns:a16="http://schemas.microsoft.com/office/drawing/2014/main" id="{5E7143FD-AC7C-3B4C-BB53-AE3721E22C10}"/>
                </a:ext>
              </a:extLst>
            </p:cNvPr>
            <p:cNvSpPr>
              <a:spLocks noChangeShapeType="1"/>
            </p:cNvSpPr>
            <p:nvPr/>
          </p:nvSpPr>
          <p:spPr bwMode="auto">
            <a:xfrm>
              <a:off x="1056" y="87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1">
              <a:extLst>
                <a:ext uri="{FF2B5EF4-FFF2-40B4-BE49-F238E27FC236}">
                  <a16:creationId xmlns:a16="http://schemas.microsoft.com/office/drawing/2014/main" id="{4BC43ECA-558F-DF41-9378-CBA881321B56}"/>
                </a:ext>
              </a:extLst>
            </p:cNvPr>
            <p:cNvSpPr>
              <a:spLocks noChangeShapeType="1"/>
            </p:cNvSpPr>
            <p:nvPr/>
          </p:nvSpPr>
          <p:spPr bwMode="auto">
            <a:xfrm>
              <a:off x="1428" y="87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2">
              <a:extLst>
                <a:ext uri="{FF2B5EF4-FFF2-40B4-BE49-F238E27FC236}">
                  <a16:creationId xmlns:a16="http://schemas.microsoft.com/office/drawing/2014/main" id="{C9BD87ED-7E4E-064E-BB9A-4363F8E3829F}"/>
                </a:ext>
              </a:extLst>
            </p:cNvPr>
            <p:cNvSpPr>
              <a:spLocks noChangeShapeType="1"/>
            </p:cNvSpPr>
            <p:nvPr/>
          </p:nvSpPr>
          <p:spPr bwMode="auto">
            <a:xfrm>
              <a:off x="1788" y="87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3">
              <a:extLst>
                <a:ext uri="{FF2B5EF4-FFF2-40B4-BE49-F238E27FC236}">
                  <a16:creationId xmlns:a16="http://schemas.microsoft.com/office/drawing/2014/main" id="{22206235-58DD-9747-89DE-7D32A6F913BB}"/>
                </a:ext>
              </a:extLst>
            </p:cNvPr>
            <p:cNvSpPr>
              <a:spLocks noChangeShapeType="1"/>
            </p:cNvSpPr>
            <p:nvPr/>
          </p:nvSpPr>
          <p:spPr bwMode="auto">
            <a:xfrm>
              <a:off x="2148" y="87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6" name="Rectangle 15">
            <a:extLst>
              <a:ext uri="{FF2B5EF4-FFF2-40B4-BE49-F238E27FC236}">
                <a16:creationId xmlns:a16="http://schemas.microsoft.com/office/drawing/2014/main" id="{68F1B9B6-F0F3-F34E-99C5-24466659DD4C}"/>
              </a:ext>
            </a:extLst>
          </p:cNvPr>
          <p:cNvSpPr txBox="1">
            <a:spLocks noChangeArrowheads="1"/>
          </p:cNvSpPr>
          <p:nvPr/>
        </p:nvSpPr>
        <p:spPr>
          <a:xfrm>
            <a:off x="4821904" y="1542848"/>
            <a:ext cx="6531885" cy="3295650"/>
          </a:xfrm>
          <a:prstGeom prst="rect">
            <a:avLst/>
          </a:prstGeom>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Given:</a:t>
            </a:r>
          </a:p>
          <a:p>
            <a:pPr lvl="1"/>
            <a:r>
              <a:rPr lang="en-US" b="1" dirty="0">
                <a:solidFill>
                  <a:srgbClr val="800000"/>
                </a:solidFill>
              </a:rPr>
              <a:t>Grid</a:t>
            </a:r>
            <a:r>
              <a:rPr lang="en-US" b="1" dirty="0"/>
              <a:t> </a:t>
            </a:r>
            <a:r>
              <a:rPr lang="en-US" dirty="0"/>
              <a:t>- each square cell represents where </a:t>
            </a:r>
            <a:r>
              <a:rPr lang="en-US" b="1" dirty="0">
                <a:solidFill>
                  <a:srgbClr val="800000"/>
                </a:solidFill>
              </a:rPr>
              <a:t>one</a:t>
            </a:r>
            <a:r>
              <a:rPr lang="en-US" b="1" dirty="0"/>
              <a:t> </a:t>
            </a:r>
            <a:r>
              <a:rPr lang="en-US" dirty="0"/>
              <a:t>wire can cross</a:t>
            </a:r>
          </a:p>
          <a:p>
            <a:pPr lvl="1"/>
            <a:r>
              <a:rPr lang="en-US" dirty="0"/>
              <a:t> A </a:t>
            </a:r>
            <a:r>
              <a:rPr lang="en-US" b="1" i="1" dirty="0"/>
              <a:t>source (S)</a:t>
            </a:r>
            <a:r>
              <a:rPr lang="en-US" b="1" dirty="0"/>
              <a:t> </a:t>
            </a:r>
            <a:r>
              <a:rPr lang="en-US" dirty="0"/>
              <a:t>and </a:t>
            </a:r>
            <a:r>
              <a:rPr lang="en-US" b="1" i="1" dirty="0"/>
              <a:t>target (T)</a:t>
            </a:r>
            <a:endParaRPr lang="en-US" dirty="0"/>
          </a:p>
          <a:p>
            <a:r>
              <a:rPr lang="en-US" b="1" dirty="0"/>
              <a:t>Objective:</a:t>
            </a:r>
          </a:p>
          <a:p>
            <a:pPr lvl="1"/>
            <a:r>
              <a:rPr lang="en-US" dirty="0"/>
              <a:t>Find shortest path connecting </a:t>
            </a:r>
            <a:r>
              <a:rPr lang="en-US" b="1" dirty="0">
                <a:solidFill>
                  <a:srgbClr val="800000"/>
                </a:solidFill>
              </a:rPr>
              <a:t>source</a:t>
            </a:r>
            <a:r>
              <a:rPr lang="en-US" dirty="0">
                <a:solidFill>
                  <a:srgbClr val="800000"/>
                </a:solidFill>
              </a:rPr>
              <a:t> </a:t>
            </a:r>
            <a:r>
              <a:rPr lang="en-US" dirty="0"/>
              <a:t>cell (S) and </a:t>
            </a:r>
            <a:r>
              <a:rPr lang="en-US" b="1" dirty="0">
                <a:solidFill>
                  <a:srgbClr val="800000"/>
                </a:solidFill>
              </a:rPr>
              <a:t>target</a:t>
            </a:r>
            <a:r>
              <a:rPr lang="en-US" dirty="0">
                <a:solidFill>
                  <a:srgbClr val="800000"/>
                </a:solidFill>
              </a:rPr>
              <a:t> </a:t>
            </a:r>
            <a:r>
              <a:rPr lang="en-US" dirty="0"/>
              <a:t>cell (T)</a:t>
            </a:r>
          </a:p>
          <a:p>
            <a:pPr lvl="1"/>
            <a:r>
              <a:rPr lang="en-US" dirty="0"/>
              <a:t>When using cells, a wire can:</a:t>
            </a:r>
          </a:p>
        </p:txBody>
      </p:sp>
      <p:sp>
        <p:nvSpPr>
          <p:cNvPr id="17" name="Rectangle 22">
            <a:extLst>
              <a:ext uri="{FF2B5EF4-FFF2-40B4-BE49-F238E27FC236}">
                <a16:creationId xmlns:a16="http://schemas.microsoft.com/office/drawing/2014/main" id="{A931315F-F68F-834F-B960-74F81C2EA656}"/>
              </a:ext>
            </a:extLst>
          </p:cNvPr>
          <p:cNvSpPr>
            <a:spLocks noChangeArrowheads="1"/>
          </p:cNvSpPr>
          <p:nvPr/>
        </p:nvSpPr>
        <p:spPr bwMode="auto">
          <a:xfrm>
            <a:off x="1604353" y="2280667"/>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8" name="Rectangle 23">
            <a:extLst>
              <a:ext uri="{FF2B5EF4-FFF2-40B4-BE49-F238E27FC236}">
                <a16:creationId xmlns:a16="http://schemas.microsoft.com/office/drawing/2014/main" id="{3170D004-2171-194A-896F-CE954725D9A3}"/>
              </a:ext>
            </a:extLst>
          </p:cNvPr>
          <p:cNvSpPr>
            <a:spLocks noChangeArrowheads="1"/>
          </p:cNvSpPr>
          <p:nvPr/>
        </p:nvSpPr>
        <p:spPr bwMode="auto">
          <a:xfrm>
            <a:off x="3318853" y="3966592"/>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19" name="Rectangle 16">
            <a:extLst>
              <a:ext uri="{FF2B5EF4-FFF2-40B4-BE49-F238E27FC236}">
                <a16:creationId xmlns:a16="http://schemas.microsoft.com/office/drawing/2014/main" id="{89ED02C7-79E9-0548-888C-6D4B46E26312}"/>
              </a:ext>
            </a:extLst>
          </p:cNvPr>
          <p:cNvSpPr>
            <a:spLocks noChangeArrowheads="1"/>
          </p:cNvSpPr>
          <p:nvPr/>
        </p:nvSpPr>
        <p:spPr bwMode="auto">
          <a:xfrm>
            <a:off x="5784981" y="5219498"/>
            <a:ext cx="927100" cy="831850"/>
          </a:xfrm>
          <a:prstGeom prst="rect">
            <a:avLst/>
          </a:prstGeom>
          <a:noFill/>
          <a:ln w="254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0" name="Rectangle 17">
            <a:extLst>
              <a:ext uri="{FF2B5EF4-FFF2-40B4-BE49-F238E27FC236}">
                <a16:creationId xmlns:a16="http://schemas.microsoft.com/office/drawing/2014/main" id="{CD9F025B-A881-9B47-8732-AF72E430FE9B}"/>
              </a:ext>
            </a:extLst>
          </p:cNvPr>
          <p:cNvSpPr>
            <a:spLocks noChangeArrowheads="1"/>
          </p:cNvSpPr>
          <p:nvPr/>
        </p:nvSpPr>
        <p:spPr bwMode="auto">
          <a:xfrm>
            <a:off x="7404231" y="5219498"/>
            <a:ext cx="927100" cy="831850"/>
          </a:xfrm>
          <a:prstGeom prst="rect">
            <a:avLst/>
          </a:prstGeom>
          <a:noFill/>
          <a:ln w="254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1" name="Line 18">
            <a:extLst>
              <a:ext uri="{FF2B5EF4-FFF2-40B4-BE49-F238E27FC236}">
                <a16:creationId xmlns:a16="http://schemas.microsoft.com/office/drawing/2014/main" id="{5AB596B8-CD19-9A43-99CF-00538A9DE0D1}"/>
              </a:ext>
            </a:extLst>
          </p:cNvPr>
          <p:cNvSpPr>
            <a:spLocks noChangeShapeType="1"/>
          </p:cNvSpPr>
          <p:nvPr/>
        </p:nvSpPr>
        <p:spPr bwMode="auto">
          <a:xfrm flipV="1">
            <a:off x="6248531" y="5181398"/>
            <a:ext cx="0" cy="908050"/>
          </a:xfrm>
          <a:prstGeom prst="line">
            <a:avLst/>
          </a:prstGeom>
          <a:noFill/>
          <a:ln w="762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2" name="Freeform 19">
            <a:extLst>
              <a:ext uri="{FF2B5EF4-FFF2-40B4-BE49-F238E27FC236}">
                <a16:creationId xmlns:a16="http://schemas.microsoft.com/office/drawing/2014/main" id="{CA0F27DF-AD1B-1E4A-A54B-D51AEF2D4EF0}"/>
              </a:ext>
            </a:extLst>
          </p:cNvPr>
          <p:cNvSpPr>
            <a:spLocks/>
          </p:cNvSpPr>
          <p:nvPr/>
        </p:nvSpPr>
        <p:spPr bwMode="auto">
          <a:xfrm>
            <a:off x="7867781" y="5606848"/>
            <a:ext cx="458788" cy="439738"/>
          </a:xfrm>
          <a:custGeom>
            <a:avLst/>
            <a:gdLst/>
            <a:ahLst/>
            <a:cxnLst>
              <a:cxn ang="0">
                <a:pos x="0" y="276"/>
              </a:cxn>
              <a:cxn ang="0">
                <a:pos x="0" y="0"/>
              </a:cxn>
              <a:cxn ang="0">
                <a:pos x="288" y="0"/>
              </a:cxn>
            </a:cxnLst>
            <a:rect l="0" t="0" r="r" b="b"/>
            <a:pathLst>
              <a:path w="289" h="277">
                <a:moveTo>
                  <a:pt x="0" y="276"/>
                </a:moveTo>
                <a:lnTo>
                  <a:pt x="0" y="0"/>
                </a:lnTo>
                <a:lnTo>
                  <a:pt x="288" y="0"/>
                </a:lnTo>
              </a:path>
            </a:pathLst>
          </a:custGeom>
          <a:noFill/>
          <a:ln w="76200" cap="rnd" cmpd="sng">
            <a:solidFill>
              <a:srgbClr val="3333CC"/>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3" name="Rectangle 21">
            <a:extLst>
              <a:ext uri="{FF2B5EF4-FFF2-40B4-BE49-F238E27FC236}">
                <a16:creationId xmlns:a16="http://schemas.microsoft.com/office/drawing/2014/main" id="{8F4FFA14-DA3A-8845-A00E-698ECADD4DD6}"/>
              </a:ext>
            </a:extLst>
          </p:cNvPr>
          <p:cNvSpPr>
            <a:spLocks noChangeArrowheads="1"/>
          </p:cNvSpPr>
          <p:nvPr/>
        </p:nvSpPr>
        <p:spPr bwMode="auto">
          <a:xfrm>
            <a:off x="5719894" y="4838498"/>
            <a:ext cx="2437976"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 cross          or      bend</a:t>
            </a:r>
          </a:p>
        </p:txBody>
      </p:sp>
    </p:spTree>
    <p:extLst>
      <p:ext uri="{BB962C8B-B14F-4D97-AF65-F5344CB8AC3E}">
        <p14:creationId xmlns:p14="http://schemas.microsoft.com/office/powerpoint/2010/main" val="1784554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67505-9225-BE45-AF77-AB65281CC8A3}"/>
              </a:ext>
            </a:extLst>
          </p:cNvPr>
          <p:cNvSpPr>
            <a:spLocks noGrp="1"/>
          </p:cNvSpPr>
          <p:nvPr>
            <p:ph type="title"/>
          </p:nvPr>
        </p:nvSpPr>
        <p:spPr/>
        <p:txBody>
          <a:bodyPr/>
          <a:lstStyle/>
          <a:p>
            <a:r>
              <a:rPr lang="en-US" dirty="0"/>
              <a:t>Maze Router: Expansion</a:t>
            </a:r>
          </a:p>
        </p:txBody>
      </p:sp>
      <p:sp>
        <p:nvSpPr>
          <p:cNvPr id="4" name="Rectangle 2">
            <a:extLst>
              <a:ext uri="{FF2B5EF4-FFF2-40B4-BE49-F238E27FC236}">
                <a16:creationId xmlns:a16="http://schemas.microsoft.com/office/drawing/2014/main" id="{EF7ABBA3-8B11-404C-926F-0ED5095BB0A3}"/>
              </a:ext>
            </a:extLst>
          </p:cNvPr>
          <p:cNvSpPr>
            <a:spLocks noChangeArrowheads="1"/>
          </p:cNvSpPr>
          <p:nvPr/>
        </p:nvSpPr>
        <p:spPr bwMode="auto">
          <a:xfrm>
            <a:off x="6553933" y="4645022"/>
            <a:ext cx="487172" cy="457200"/>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5" name="Rectangle 3">
            <a:extLst>
              <a:ext uri="{FF2B5EF4-FFF2-40B4-BE49-F238E27FC236}">
                <a16:creationId xmlns:a16="http://schemas.microsoft.com/office/drawing/2014/main" id="{301F4D2A-2F24-5E42-8B47-D22AFC90369F}"/>
              </a:ext>
            </a:extLst>
          </p:cNvPr>
          <p:cNvSpPr>
            <a:spLocks noChangeArrowheads="1"/>
          </p:cNvSpPr>
          <p:nvPr/>
        </p:nvSpPr>
        <p:spPr bwMode="auto">
          <a:xfrm>
            <a:off x="6116081" y="5087934"/>
            <a:ext cx="446297" cy="457200"/>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6" name="Rectangle 4">
            <a:extLst>
              <a:ext uri="{FF2B5EF4-FFF2-40B4-BE49-F238E27FC236}">
                <a16:creationId xmlns:a16="http://schemas.microsoft.com/office/drawing/2014/main" id="{4E76EFB2-B14F-3D48-8ECB-76BCD5F564E0}"/>
              </a:ext>
            </a:extLst>
          </p:cNvPr>
          <p:cNvSpPr>
            <a:spLocks noChangeArrowheads="1"/>
          </p:cNvSpPr>
          <p:nvPr/>
        </p:nvSpPr>
        <p:spPr bwMode="auto">
          <a:xfrm>
            <a:off x="5670983" y="4630734"/>
            <a:ext cx="449263" cy="457200"/>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7" name="Rectangle 5">
            <a:extLst>
              <a:ext uri="{FF2B5EF4-FFF2-40B4-BE49-F238E27FC236}">
                <a16:creationId xmlns:a16="http://schemas.microsoft.com/office/drawing/2014/main" id="{CA606F6C-B8FA-4946-90C8-6EEF24BD6F9F}"/>
              </a:ext>
            </a:extLst>
          </p:cNvPr>
          <p:cNvSpPr>
            <a:spLocks noChangeArrowheads="1"/>
          </p:cNvSpPr>
          <p:nvPr/>
        </p:nvSpPr>
        <p:spPr bwMode="auto">
          <a:xfrm>
            <a:off x="6122132" y="4230684"/>
            <a:ext cx="446895" cy="428625"/>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8" name="Rectangle 6">
            <a:extLst>
              <a:ext uri="{FF2B5EF4-FFF2-40B4-BE49-F238E27FC236}">
                <a16:creationId xmlns:a16="http://schemas.microsoft.com/office/drawing/2014/main" id="{C16917D3-8083-7347-9CAA-3A6D1EA44C7A}"/>
              </a:ext>
            </a:extLst>
          </p:cNvPr>
          <p:cNvSpPr>
            <a:spLocks noChangeArrowheads="1"/>
          </p:cNvSpPr>
          <p:nvPr/>
        </p:nvSpPr>
        <p:spPr bwMode="auto">
          <a:xfrm>
            <a:off x="2960910" y="2688223"/>
            <a:ext cx="455612" cy="457200"/>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9" name="Rectangle 8">
            <a:extLst>
              <a:ext uri="{FF2B5EF4-FFF2-40B4-BE49-F238E27FC236}">
                <a16:creationId xmlns:a16="http://schemas.microsoft.com/office/drawing/2014/main" id="{D8BA439C-05DE-3E4A-B491-AC7EBDF2D5AA}"/>
              </a:ext>
            </a:extLst>
          </p:cNvPr>
          <p:cNvSpPr>
            <a:spLocks noChangeArrowheads="1"/>
          </p:cNvSpPr>
          <p:nvPr/>
        </p:nvSpPr>
        <p:spPr bwMode="auto">
          <a:xfrm>
            <a:off x="838200" y="1597610"/>
            <a:ext cx="492125" cy="43815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grpSp>
        <p:nvGrpSpPr>
          <p:cNvPr id="10" name="Group 11">
            <a:extLst>
              <a:ext uri="{FF2B5EF4-FFF2-40B4-BE49-F238E27FC236}">
                <a16:creationId xmlns:a16="http://schemas.microsoft.com/office/drawing/2014/main" id="{D81F68AA-1BCA-E346-9E81-51C458D2A22A}"/>
              </a:ext>
            </a:extLst>
          </p:cNvPr>
          <p:cNvGrpSpPr>
            <a:grpSpLocks/>
          </p:cNvGrpSpPr>
          <p:nvPr/>
        </p:nvGrpSpPr>
        <p:grpSpPr bwMode="auto">
          <a:xfrm>
            <a:off x="2510751" y="2277458"/>
            <a:ext cx="1376363" cy="1307306"/>
            <a:chOff x="722" y="1323"/>
            <a:chExt cx="867" cy="1098"/>
          </a:xfrm>
        </p:grpSpPr>
        <p:sp>
          <p:nvSpPr>
            <p:cNvPr id="11" name="Rectangle 9">
              <a:extLst>
                <a:ext uri="{FF2B5EF4-FFF2-40B4-BE49-F238E27FC236}">
                  <a16:creationId xmlns:a16="http://schemas.microsoft.com/office/drawing/2014/main" id="{D3131775-DFF3-2045-8035-01AF2A44292E}"/>
                </a:ext>
              </a:extLst>
            </p:cNvPr>
            <p:cNvSpPr>
              <a:spLocks noChangeArrowheads="1"/>
            </p:cNvSpPr>
            <p:nvPr/>
          </p:nvSpPr>
          <p:spPr bwMode="auto">
            <a:xfrm>
              <a:off x="722" y="1678"/>
              <a:ext cx="867" cy="378"/>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2" name="Rectangle 10">
              <a:extLst>
                <a:ext uri="{FF2B5EF4-FFF2-40B4-BE49-F238E27FC236}">
                  <a16:creationId xmlns:a16="http://schemas.microsoft.com/office/drawing/2014/main" id="{6C5F9AEC-D3D2-534A-8A27-43A22D61C7DF}"/>
                </a:ext>
              </a:extLst>
            </p:cNvPr>
            <p:cNvSpPr>
              <a:spLocks noChangeArrowheads="1"/>
            </p:cNvSpPr>
            <p:nvPr/>
          </p:nvSpPr>
          <p:spPr bwMode="auto">
            <a:xfrm>
              <a:off x="1010" y="1323"/>
              <a:ext cx="281" cy="1098"/>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grpSp>
      <p:sp>
        <p:nvSpPr>
          <p:cNvPr id="13" name="Rectangle 12">
            <a:extLst>
              <a:ext uri="{FF2B5EF4-FFF2-40B4-BE49-F238E27FC236}">
                <a16:creationId xmlns:a16="http://schemas.microsoft.com/office/drawing/2014/main" id="{D482EBE1-25C6-9444-9A53-F66DD9B3823D}"/>
              </a:ext>
            </a:extLst>
          </p:cNvPr>
          <p:cNvSpPr>
            <a:spLocks noChangeArrowheads="1"/>
          </p:cNvSpPr>
          <p:nvPr/>
        </p:nvSpPr>
        <p:spPr bwMode="auto">
          <a:xfrm>
            <a:off x="1421532" y="1614863"/>
            <a:ext cx="2345195"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Start at the </a:t>
            </a:r>
            <a:r>
              <a:rPr lang="en-US" sz="2000" b="1" dirty="0">
                <a:latin typeface="Arial" panose="020B0604020202020204" pitchFamily="34" charset="0"/>
                <a:cs typeface="Arial" panose="020B0604020202020204" pitchFamily="34" charset="0"/>
              </a:rPr>
              <a:t>source</a:t>
            </a:r>
          </a:p>
        </p:txBody>
      </p:sp>
      <p:sp>
        <p:nvSpPr>
          <p:cNvPr id="14" name="Rectangle 13">
            <a:extLst>
              <a:ext uri="{FF2B5EF4-FFF2-40B4-BE49-F238E27FC236}">
                <a16:creationId xmlns:a16="http://schemas.microsoft.com/office/drawing/2014/main" id="{5E550114-BA5A-0D44-A8F9-443715B5089F}"/>
              </a:ext>
            </a:extLst>
          </p:cNvPr>
          <p:cNvSpPr>
            <a:spLocks noChangeArrowheads="1"/>
          </p:cNvSpPr>
          <p:nvPr/>
        </p:nvSpPr>
        <p:spPr bwMode="auto">
          <a:xfrm>
            <a:off x="3993455" y="2351882"/>
            <a:ext cx="7360345" cy="1013098"/>
          </a:xfrm>
          <a:prstGeom prst="rect">
            <a:avLst/>
          </a:prstGeom>
          <a:noFill/>
          <a:ln w="50800">
            <a:noFill/>
            <a:miter lim="800000"/>
            <a:headEnd/>
            <a:tailEnd/>
          </a:ln>
          <a:effectLst/>
        </p:spPr>
        <p:txBody>
          <a:bodyPr wrap="squar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Find all new cells that are reachable</a:t>
            </a:r>
          </a:p>
          <a:p>
            <a:r>
              <a:rPr lang="en-US" sz="2000" dirty="0">
                <a:latin typeface="Arial" panose="020B0604020202020204" pitchFamily="34" charset="0"/>
                <a:cs typeface="Arial" panose="020B0604020202020204" pitchFamily="34" charset="0"/>
              </a:rPr>
              <a:t>at </a:t>
            </a:r>
            <a:r>
              <a:rPr lang="en-US" sz="2000" b="1" dirty="0">
                <a:latin typeface="Arial" panose="020B0604020202020204" pitchFamily="34" charset="0"/>
                <a:cs typeface="Arial" panose="020B0604020202020204" pitchFamily="34" charset="0"/>
              </a:rPr>
              <a:t>pathlength 1</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ie</a:t>
            </a:r>
            <a:r>
              <a:rPr lang="en-US" sz="2000" dirty="0">
                <a:latin typeface="Arial" panose="020B0604020202020204" pitchFamily="34" charset="0"/>
                <a:cs typeface="Arial" panose="020B0604020202020204" pitchFamily="34" charset="0"/>
              </a:rPr>
              <a:t>, all paths that are just 1 unit in total length (just 1 cell) - mark all with this the pathlength</a:t>
            </a:r>
          </a:p>
        </p:txBody>
      </p:sp>
      <p:sp>
        <p:nvSpPr>
          <p:cNvPr id="15" name="Rectangle 14">
            <a:extLst>
              <a:ext uri="{FF2B5EF4-FFF2-40B4-BE49-F238E27FC236}">
                <a16:creationId xmlns:a16="http://schemas.microsoft.com/office/drawing/2014/main" id="{2CDEBF74-3DC8-6245-B96B-BF536B298525}"/>
              </a:ext>
            </a:extLst>
          </p:cNvPr>
          <p:cNvSpPr>
            <a:spLocks noChangeArrowheads="1"/>
          </p:cNvSpPr>
          <p:nvPr/>
        </p:nvSpPr>
        <p:spPr bwMode="auto">
          <a:xfrm>
            <a:off x="7538163" y="4254228"/>
            <a:ext cx="3815638" cy="1013098"/>
          </a:xfrm>
          <a:prstGeom prst="rect">
            <a:avLst/>
          </a:prstGeom>
          <a:noFill/>
          <a:ln w="50800">
            <a:noFill/>
            <a:miter lim="800000"/>
            <a:headEnd/>
            <a:tailEnd/>
          </a:ln>
          <a:effectLst/>
        </p:spPr>
        <p:txBody>
          <a:bodyPr wrap="squar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Using the </a:t>
            </a:r>
            <a:r>
              <a:rPr lang="en-US" sz="2000" b="1" dirty="0" err="1">
                <a:latin typeface="Arial" panose="020B0604020202020204" pitchFamily="34" charset="0"/>
                <a:cs typeface="Arial" panose="020B0604020202020204" pitchFamily="34" charset="0"/>
              </a:rPr>
              <a:t>pathlength</a:t>
            </a:r>
            <a:r>
              <a:rPr lang="en-US" sz="2000" b="1" dirty="0">
                <a:latin typeface="Arial" panose="020B0604020202020204" pitchFamily="34" charset="0"/>
                <a:cs typeface="Arial" panose="020B0604020202020204" pitchFamily="34" charset="0"/>
              </a:rPr>
              <a:t> 1</a:t>
            </a:r>
            <a:r>
              <a:rPr lang="en-US" sz="2000" dirty="0">
                <a:latin typeface="Arial" panose="020B0604020202020204" pitchFamily="34" charset="0"/>
                <a:cs typeface="Arial" panose="020B0604020202020204" pitchFamily="34" charset="0"/>
              </a:rPr>
              <a:t> cells,</a:t>
            </a:r>
          </a:p>
          <a:p>
            <a:r>
              <a:rPr lang="en-US" sz="2000" dirty="0">
                <a:latin typeface="Arial" panose="020B0604020202020204" pitchFamily="34" charset="0"/>
                <a:cs typeface="Arial" panose="020B0604020202020204" pitchFamily="34" charset="0"/>
              </a:rPr>
              <a:t>find all new cells which are reachable at </a:t>
            </a:r>
            <a:r>
              <a:rPr lang="en-US" sz="2000" b="1" dirty="0">
                <a:latin typeface="Arial" panose="020B0604020202020204" pitchFamily="34" charset="0"/>
                <a:cs typeface="Arial" panose="020B0604020202020204" pitchFamily="34" charset="0"/>
              </a:rPr>
              <a:t>pathlength 2</a:t>
            </a:r>
          </a:p>
        </p:txBody>
      </p:sp>
      <p:sp>
        <p:nvSpPr>
          <p:cNvPr id="16" name="Rectangle 15">
            <a:extLst>
              <a:ext uri="{FF2B5EF4-FFF2-40B4-BE49-F238E27FC236}">
                <a16:creationId xmlns:a16="http://schemas.microsoft.com/office/drawing/2014/main" id="{EB62FC02-F339-1440-9DAC-4A1507F0ABD5}"/>
              </a:ext>
            </a:extLst>
          </p:cNvPr>
          <p:cNvSpPr>
            <a:spLocks noChangeArrowheads="1"/>
          </p:cNvSpPr>
          <p:nvPr/>
        </p:nvSpPr>
        <p:spPr bwMode="auto">
          <a:xfrm>
            <a:off x="838200" y="4281881"/>
            <a:ext cx="3985357" cy="828432"/>
          </a:xfrm>
          <a:prstGeom prst="rect">
            <a:avLst/>
          </a:prstGeom>
          <a:solidFill>
            <a:srgbClr val="FCFEB9"/>
          </a:solidFill>
          <a:ln w="50800">
            <a:noFill/>
            <a:miter lim="800000"/>
            <a:headEnd/>
            <a:tailEnd/>
          </a:ln>
          <a:effectLst/>
        </p:spPr>
        <p:txBody>
          <a:bodyPr wrap="square" lIns="90488" tIns="44450" rIns="90488" bIns="44450">
            <a:prstTxWarp prst="textNoShape">
              <a:avLst/>
            </a:prstTxWarp>
            <a:spAutoFit/>
          </a:bodyPr>
          <a:lstStyle/>
          <a:p>
            <a:pPr algn="ctr"/>
            <a:r>
              <a:rPr lang="en-US" sz="2400" b="1" dirty="0">
                <a:latin typeface="Arial" panose="020B0604020202020204" pitchFamily="34" charset="0"/>
                <a:cs typeface="Arial" panose="020B0604020202020204" pitchFamily="34" charset="0"/>
              </a:rPr>
              <a:t>Repeat the expansion until the target is found!</a:t>
            </a:r>
          </a:p>
        </p:txBody>
      </p:sp>
      <p:sp>
        <p:nvSpPr>
          <p:cNvPr id="17" name="Rectangle 16">
            <a:extLst>
              <a:ext uri="{FF2B5EF4-FFF2-40B4-BE49-F238E27FC236}">
                <a16:creationId xmlns:a16="http://schemas.microsoft.com/office/drawing/2014/main" id="{504B1FD4-4D8D-A34B-9CCE-1A9734B0F3A8}"/>
              </a:ext>
            </a:extLst>
          </p:cNvPr>
          <p:cNvSpPr>
            <a:spLocks noChangeArrowheads="1"/>
          </p:cNvSpPr>
          <p:nvPr/>
        </p:nvSpPr>
        <p:spPr bwMode="auto">
          <a:xfrm>
            <a:off x="910925" y="1590240"/>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8" name="Rectangle 17">
            <a:extLst>
              <a:ext uri="{FF2B5EF4-FFF2-40B4-BE49-F238E27FC236}">
                <a16:creationId xmlns:a16="http://schemas.microsoft.com/office/drawing/2014/main" id="{96BDDCDE-418E-3848-9FFC-A468AC187D9E}"/>
              </a:ext>
            </a:extLst>
          </p:cNvPr>
          <p:cNvSpPr>
            <a:spLocks noChangeArrowheads="1"/>
          </p:cNvSpPr>
          <p:nvPr/>
        </p:nvSpPr>
        <p:spPr bwMode="auto">
          <a:xfrm>
            <a:off x="3040584" y="2725598"/>
            <a:ext cx="325386"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1</a:t>
            </a:r>
          </a:p>
        </p:txBody>
      </p:sp>
      <p:grpSp>
        <p:nvGrpSpPr>
          <p:cNvPr id="19" name="Group 35">
            <a:extLst>
              <a:ext uri="{FF2B5EF4-FFF2-40B4-BE49-F238E27FC236}">
                <a16:creationId xmlns:a16="http://schemas.microsoft.com/office/drawing/2014/main" id="{D18A76EB-803B-2B4A-865B-ABBC378D3A46}"/>
              </a:ext>
            </a:extLst>
          </p:cNvPr>
          <p:cNvGrpSpPr>
            <a:grpSpLocks/>
          </p:cNvGrpSpPr>
          <p:nvPr/>
        </p:nvGrpSpPr>
        <p:grpSpPr bwMode="auto">
          <a:xfrm>
            <a:off x="5264882" y="3816347"/>
            <a:ext cx="2214563" cy="2095500"/>
            <a:chOff x="1436" y="2124"/>
            <a:chExt cx="1395" cy="1760"/>
          </a:xfrm>
        </p:grpSpPr>
        <p:grpSp>
          <p:nvGrpSpPr>
            <p:cNvPr id="20" name="Group 21">
              <a:extLst>
                <a:ext uri="{FF2B5EF4-FFF2-40B4-BE49-F238E27FC236}">
                  <a16:creationId xmlns:a16="http://schemas.microsoft.com/office/drawing/2014/main" id="{2521C284-E5E8-D64D-9C99-76BF066349A0}"/>
                </a:ext>
              </a:extLst>
            </p:cNvPr>
            <p:cNvGrpSpPr>
              <a:grpSpLocks/>
            </p:cNvGrpSpPr>
            <p:nvPr/>
          </p:nvGrpSpPr>
          <p:grpSpPr bwMode="auto">
            <a:xfrm>
              <a:off x="1436" y="2124"/>
              <a:ext cx="1395" cy="1760"/>
              <a:chOff x="1436" y="2124"/>
              <a:chExt cx="1395" cy="1760"/>
            </a:xfrm>
          </p:grpSpPr>
          <p:sp>
            <p:nvSpPr>
              <p:cNvPr id="34" name="Rectangle 18">
                <a:extLst>
                  <a:ext uri="{FF2B5EF4-FFF2-40B4-BE49-F238E27FC236}">
                    <a16:creationId xmlns:a16="http://schemas.microsoft.com/office/drawing/2014/main" id="{1AF2C77D-BC14-CA45-8F96-C5B3317E9B30}"/>
                  </a:ext>
                </a:extLst>
              </p:cNvPr>
              <p:cNvSpPr>
                <a:spLocks noChangeArrowheads="1"/>
              </p:cNvSpPr>
              <p:nvPr/>
            </p:nvSpPr>
            <p:spPr bwMode="auto">
              <a:xfrm>
                <a:off x="1436" y="2825"/>
                <a:ext cx="1395" cy="377"/>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5" name="Rectangle 19">
                <a:extLst>
                  <a:ext uri="{FF2B5EF4-FFF2-40B4-BE49-F238E27FC236}">
                    <a16:creationId xmlns:a16="http://schemas.microsoft.com/office/drawing/2014/main" id="{90CC3D31-4F6F-6C48-9BD6-9AC9F6B861B3}"/>
                  </a:ext>
                </a:extLst>
              </p:cNvPr>
              <p:cNvSpPr>
                <a:spLocks noChangeArrowheads="1"/>
              </p:cNvSpPr>
              <p:nvPr/>
            </p:nvSpPr>
            <p:spPr bwMode="auto">
              <a:xfrm>
                <a:off x="1974" y="2124"/>
                <a:ext cx="281" cy="176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6" name="Rectangle 20">
                <a:extLst>
                  <a:ext uri="{FF2B5EF4-FFF2-40B4-BE49-F238E27FC236}">
                    <a16:creationId xmlns:a16="http://schemas.microsoft.com/office/drawing/2014/main" id="{412E2D65-5C23-1542-897A-0773E0880D8C}"/>
                  </a:ext>
                </a:extLst>
              </p:cNvPr>
              <p:cNvSpPr>
                <a:spLocks noChangeArrowheads="1"/>
              </p:cNvSpPr>
              <p:nvPr/>
            </p:nvSpPr>
            <p:spPr bwMode="auto">
              <a:xfrm>
                <a:off x="1686" y="2470"/>
                <a:ext cx="867" cy="1097"/>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grpSp>
        <p:sp>
          <p:nvSpPr>
            <p:cNvPr id="21" name="Rectangle 22">
              <a:extLst>
                <a:ext uri="{FF2B5EF4-FFF2-40B4-BE49-F238E27FC236}">
                  <a16:creationId xmlns:a16="http://schemas.microsoft.com/office/drawing/2014/main" id="{568237EE-B1E0-4845-ACDB-40C643FAEE71}"/>
                </a:ext>
              </a:extLst>
            </p:cNvPr>
            <p:cNvSpPr>
              <a:spLocks noChangeArrowheads="1"/>
            </p:cNvSpPr>
            <p:nvPr/>
          </p:nvSpPr>
          <p:spPr bwMode="auto">
            <a:xfrm>
              <a:off x="1975" y="2900"/>
              <a:ext cx="189"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dirty="0">
                  <a:solidFill>
                    <a:schemeClr val="bg1"/>
                  </a:solidFill>
                  <a:latin typeface="Arial Narrow"/>
                </a:rPr>
                <a:t>1</a:t>
              </a:r>
            </a:p>
          </p:txBody>
        </p:sp>
        <p:sp>
          <p:nvSpPr>
            <p:cNvPr id="22" name="Rectangle 23">
              <a:extLst>
                <a:ext uri="{FF2B5EF4-FFF2-40B4-BE49-F238E27FC236}">
                  <a16:creationId xmlns:a16="http://schemas.microsoft.com/office/drawing/2014/main" id="{0CF95755-8973-D94E-B0E6-54E4CC0A66ED}"/>
                </a:ext>
              </a:extLst>
            </p:cNvPr>
            <p:cNvSpPr>
              <a:spLocks noChangeArrowheads="1"/>
            </p:cNvSpPr>
            <p:nvPr/>
          </p:nvSpPr>
          <p:spPr bwMode="auto">
            <a:xfrm>
              <a:off x="1999" y="2486"/>
              <a:ext cx="20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2</a:t>
              </a:r>
            </a:p>
          </p:txBody>
        </p:sp>
        <p:sp>
          <p:nvSpPr>
            <p:cNvPr id="23" name="Rectangle 24">
              <a:extLst>
                <a:ext uri="{FF2B5EF4-FFF2-40B4-BE49-F238E27FC236}">
                  <a16:creationId xmlns:a16="http://schemas.microsoft.com/office/drawing/2014/main" id="{43C76C4D-1B5A-164B-A34E-3930F5C5E76E}"/>
                </a:ext>
              </a:extLst>
            </p:cNvPr>
            <p:cNvSpPr>
              <a:spLocks noChangeArrowheads="1"/>
            </p:cNvSpPr>
            <p:nvPr/>
          </p:nvSpPr>
          <p:spPr bwMode="auto">
            <a:xfrm>
              <a:off x="2011" y="3236"/>
              <a:ext cx="20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2</a:t>
              </a:r>
            </a:p>
          </p:txBody>
        </p:sp>
        <p:sp>
          <p:nvSpPr>
            <p:cNvPr id="24" name="Rectangle 25">
              <a:extLst>
                <a:ext uri="{FF2B5EF4-FFF2-40B4-BE49-F238E27FC236}">
                  <a16:creationId xmlns:a16="http://schemas.microsoft.com/office/drawing/2014/main" id="{7486F1B8-21F2-B747-8194-96DD35707BE2}"/>
                </a:ext>
              </a:extLst>
            </p:cNvPr>
            <p:cNvSpPr>
              <a:spLocks noChangeArrowheads="1"/>
            </p:cNvSpPr>
            <p:nvPr/>
          </p:nvSpPr>
          <p:spPr bwMode="auto">
            <a:xfrm>
              <a:off x="2299" y="2858"/>
              <a:ext cx="20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2</a:t>
              </a:r>
            </a:p>
          </p:txBody>
        </p:sp>
        <p:sp>
          <p:nvSpPr>
            <p:cNvPr id="25" name="Rectangle 26">
              <a:extLst>
                <a:ext uri="{FF2B5EF4-FFF2-40B4-BE49-F238E27FC236}">
                  <a16:creationId xmlns:a16="http://schemas.microsoft.com/office/drawing/2014/main" id="{51023A76-E1FC-8747-955B-6075DF14DB30}"/>
                </a:ext>
              </a:extLst>
            </p:cNvPr>
            <p:cNvSpPr>
              <a:spLocks noChangeArrowheads="1"/>
            </p:cNvSpPr>
            <p:nvPr/>
          </p:nvSpPr>
          <p:spPr bwMode="auto">
            <a:xfrm>
              <a:off x="1711" y="2852"/>
              <a:ext cx="20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2</a:t>
              </a:r>
            </a:p>
          </p:txBody>
        </p:sp>
        <p:sp>
          <p:nvSpPr>
            <p:cNvPr id="26" name="Rectangle 27">
              <a:extLst>
                <a:ext uri="{FF2B5EF4-FFF2-40B4-BE49-F238E27FC236}">
                  <a16:creationId xmlns:a16="http://schemas.microsoft.com/office/drawing/2014/main" id="{CD3BD808-90D0-B140-B4E4-C0F8CBFD3D01}"/>
                </a:ext>
              </a:extLst>
            </p:cNvPr>
            <p:cNvSpPr>
              <a:spLocks noChangeArrowheads="1"/>
            </p:cNvSpPr>
            <p:nvPr/>
          </p:nvSpPr>
          <p:spPr bwMode="auto">
            <a:xfrm>
              <a:off x="1458" y="2899"/>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27" name="Rectangle 28">
              <a:extLst>
                <a:ext uri="{FF2B5EF4-FFF2-40B4-BE49-F238E27FC236}">
                  <a16:creationId xmlns:a16="http://schemas.microsoft.com/office/drawing/2014/main" id="{581CF056-45F3-A544-BE15-7850526C4BB5}"/>
                </a:ext>
              </a:extLst>
            </p:cNvPr>
            <p:cNvSpPr>
              <a:spLocks noChangeArrowheads="1"/>
            </p:cNvSpPr>
            <p:nvPr/>
          </p:nvSpPr>
          <p:spPr bwMode="auto">
            <a:xfrm>
              <a:off x="2574" y="2887"/>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28" name="Rectangle 29">
              <a:extLst>
                <a:ext uri="{FF2B5EF4-FFF2-40B4-BE49-F238E27FC236}">
                  <a16:creationId xmlns:a16="http://schemas.microsoft.com/office/drawing/2014/main" id="{D2662595-7EAC-6548-8BE0-17972DBB98EC}"/>
                </a:ext>
              </a:extLst>
            </p:cNvPr>
            <p:cNvSpPr>
              <a:spLocks noChangeArrowheads="1"/>
            </p:cNvSpPr>
            <p:nvPr/>
          </p:nvSpPr>
          <p:spPr bwMode="auto">
            <a:xfrm>
              <a:off x="1710" y="2515"/>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29" name="Rectangle 30">
              <a:extLst>
                <a:ext uri="{FF2B5EF4-FFF2-40B4-BE49-F238E27FC236}">
                  <a16:creationId xmlns:a16="http://schemas.microsoft.com/office/drawing/2014/main" id="{01288985-FF21-E34B-A10E-2FFEA8665C17}"/>
                </a:ext>
              </a:extLst>
            </p:cNvPr>
            <p:cNvSpPr>
              <a:spLocks noChangeArrowheads="1"/>
            </p:cNvSpPr>
            <p:nvPr/>
          </p:nvSpPr>
          <p:spPr bwMode="auto">
            <a:xfrm>
              <a:off x="2298" y="2515"/>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30" name="Rectangle 31">
              <a:extLst>
                <a:ext uri="{FF2B5EF4-FFF2-40B4-BE49-F238E27FC236}">
                  <a16:creationId xmlns:a16="http://schemas.microsoft.com/office/drawing/2014/main" id="{0824F35F-8364-A74F-93EE-836470DE8EE0}"/>
                </a:ext>
              </a:extLst>
            </p:cNvPr>
            <p:cNvSpPr>
              <a:spLocks noChangeArrowheads="1"/>
            </p:cNvSpPr>
            <p:nvPr/>
          </p:nvSpPr>
          <p:spPr bwMode="auto">
            <a:xfrm>
              <a:off x="1998" y="2167"/>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31" name="Rectangle 32">
              <a:extLst>
                <a:ext uri="{FF2B5EF4-FFF2-40B4-BE49-F238E27FC236}">
                  <a16:creationId xmlns:a16="http://schemas.microsoft.com/office/drawing/2014/main" id="{DF29C385-7257-824E-820E-DB8EEF92001C}"/>
                </a:ext>
              </a:extLst>
            </p:cNvPr>
            <p:cNvSpPr>
              <a:spLocks noChangeArrowheads="1"/>
            </p:cNvSpPr>
            <p:nvPr/>
          </p:nvSpPr>
          <p:spPr bwMode="auto">
            <a:xfrm>
              <a:off x="1710" y="3271"/>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32" name="Rectangle 33">
              <a:extLst>
                <a:ext uri="{FF2B5EF4-FFF2-40B4-BE49-F238E27FC236}">
                  <a16:creationId xmlns:a16="http://schemas.microsoft.com/office/drawing/2014/main" id="{5862798F-C8B0-AC41-8E09-E161A480B2B4}"/>
                </a:ext>
              </a:extLst>
            </p:cNvPr>
            <p:cNvSpPr>
              <a:spLocks noChangeArrowheads="1"/>
            </p:cNvSpPr>
            <p:nvPr/>
          </p:nvSpPr>
          <p:spPr bwMode="auto">
            <a:xfrm>
              <a:off x="1998" y="3595"/>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33" name="Rectangle 34">
              <a:extLst>
                <a:ext uri="{FF2B5EF4-FFF2-40B4-BE49-F238E27FC236}">
                  <a16:creationId xmlns:a16="http://schemas.microsoft.com/office/drawing/2014/main" id="{FF63E9B7-DEA0-474A-9D14-D20E3C039232}"/>
                </a:ext>
              </a:extLst>
            </p:cNvPr>
            <p:cNvSpPr>
              <a:spLocks noChangeArrowheads="1"/>
            </p:cNvSpPr>
            <p:nvPr/>
          </p:nvSpPr>
          <p:spPr bwMode="auto">
            <a:xfrm>
              <a:off x="2286" y="3259"/>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grpSp>
    </p:spTree>
    <p:extLst>
      <p:ext uri="{BB962C8B-B14F-4D97-AF65-F5344CB8AC3E}">
        <p14:creationId xmlns:p14="http://schemas.microsoft.com/office/powerpoint/2010/main" val="372665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4" grpId="0"/>
      <p:bldP spid="15" grpId="0"/>
      <p:bldP spid="16" grpId="0" animBg="1"/>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581C6-0C1B-4B41-8035-E25D0015339D}"/>
              </a:ext>
            </a:extLst>
          </p:cNvPr>
          <p:cNvSpPr>
            <a:spLocks noGrp="1"/>
          </p:cNvSpPr>
          <p:nvPr>
            <p:ph type="title"/>
          </p:nvPr>
        </p:nvSpPr>
        <p:spPr/>
        <p:txBody>
          <a:bodyPr/>
          <a:lstStyle/>
          <a:p>
            <a:r>
              <a:rPr lang="en-US" dirty="0"/>
              <a:t>Maze Router Walkthrough – I </a:t>
            </a:r>
          </a:p>
        </p:txBody>
      </p:sp>
      <p:sp>
        <p:nvSpPr>
          <p:cNvPr id="16" name="Content Placeholder 2">
            <a:extLst>
              <a:ext uri="{FF2B5EF4-FFF2-40B4-BE49-F238E27FC236}">
                <a16:creationId xmlns:a16="http://schemas.microsoft.com/office/drawing/2014/main" id="{45561B66-5B44-1245-86E5-86B9F1A7F30F}"/>
              </a:ext>
            </a:extLst>
          </p:cNvPr>
          <p:cNvSpPr>
            <a:spLocks noGrp="1"/>
          </p:cNvSpPr>
          <p:nvPr>
            <p:ph idx="1"/>
          </p:nvPr>
        </p:nvSpPr>
        <p:spPr>
          <a:xfrm>
            <a:off x="4871922" y="1466849"/>
            <a:ext cx="6481877" cy="4710113"/>
          </a:xfrm>
        </p:spPr>
        <p:txBody>
          <a:bodyPr/>
          <a:lstStyle/>
          <a:p>
            <a:r>
              <a:rPr lang="en-US" b="1" dirty="0"/>
              <a:t>Strategy</a:t>
            </a:r>
          </a:p>
          <a:p>
            <a:pPr lvl="1"/>
            <a:r>
              <a:rPr lang="en-US" dirty="0"/>
              <a:t>Expand </a:t>
            </a:r>
            <a:r>
              <a:rPr lang="en-US" b="1" dirty="0"/>
              <a:t>one cell at a time</a:t>
            </a:r>
            <a:r>
              <a:rPr lang="en-US" dirty="0"/>
              <a:t> until all the shortest  paths from </a:t>
            </a:r>
            <a:r>
              <a:rPr lang="en-US" b="1" dirty="0"/>
              <a:t>S</a:t>
            </a:r>
            <a:r>
              <a:rPr lang="en-US" dirty="0"/>
              <a:t> to </a:t>
            </a:r>
            <a:r>
              <a:rPr lang="en-US" b="1" dirty="0"/>
              <a:t>T</a:t>
            </a:r>
            <a:r>
              <a:rPr lang="en-US" dirty="0"/>
              <a:t> are found.</a:t>
            </a:r>
          </a:p>
          <a:p>
            <a:pPr lvl="1"/>
            <a:r>
              <a:rPr lang="en-US" dirty="0"/>
              <a:t>Expansion creates a </a:t>
            </a:r>
            <a:r>
              <a:rPr lang="en-US" b="1" dirty="0"/>
              <a:t>wavefront</a:t>
            </a:r>
            <a:r>
              <a:rPr lang="en-US" dirty="0"/>
              <a:t> of paths that search broadly out from source cell until target is hit</a:t>
            </a:r>
          </a:p>
          <a:p>
            <a:pPr lvl="1"/>
            <a:r>
              <a:rPr lang="en-US" dirty="0"/>
              <a:t>Remember this!? We have done this using breadth-first-search (BFS) algorithm!</a:t>
            </a:r>
          </a:p>
        </p:txBody>
      </p:sp>
      <p:grpSp>
        <p:nvGrpSpPr>
          <p:cNvPr id="18" name="Group 15">
            <a:extLst>
              <a:ext uri="{FF2B5EF4-FFF2-40B4-BE49-F238E27FC236}">
                <a16:creationId xmlns:a16="http://schemas.microsoft.com/office/drawing/2014/main" id="{949562B0-9ADD-E6C4-C3B6-5CB3E9D76AA6}"/>
              </a:ext>
            </a:extLst>
          </p:cNvPr>
          <p:cNvGrpSpPr>
            <a:grpSpLocks/>
          </p:cNvGrpSpPr>
          <p:nvPr/>
        </p:nvGrpSpPr>
        <p:grpSpPr bwMode="auto">
          <a:xfrm>
            <a:off x="838200" y="2030026"/>
            <a:ext cx="3556000" cy="3309938"/>
            <a:chOff x="448" y="888"/>
            <a:chExt cx="2240" cy="2780"/>
          </a:xfrm>
        </p:grpSpPr>
        <p:sp>
          <p:nvSpPr>
            <p:cNvPr id="19" name="Rectangle 4">
              <a:extLst>
                <a:ext uri="{FF2B5EF4-FFF2-40B4-BE49-F238E27FC236}">
                  <a16:creationId xmlns:a16="http://schemas.microsoft.com/office/drawing/2014/main" id="{359258C2-7E77-9500-E540-C0BE3E8C20A8}"/>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0" name="Line 5">
              <a:extLst>
                <a:ext uri="{FF2B5EF4-FFF2-40B4-BE49-F238E27FC236}">
                  <a16:creationId xmlns:a16="http://schemas.microsoft.com/office/drawing/2014/main" id="{FADCB638-25B1-2A33-115D-4F8154C317A7}"/>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1" name="Line 6">
              <a:extLst>
                <a:ext uri="{FF2B5EF4-FFF2-40B4-BE49-F238E27FC236}">
                  <a16:creationId xmlns:a16="http://schemas.microsoft.com/office/drawing/2014/main" id="{EFC8F197-D40A-7B77-82BB-A85855826AAB}"/>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2" name="Line 7">
              <a:extLst>
                <a:ext uri="{FF2B5EF4-FFF2-40B4-BE49-F238E27FC236}">
                  <a16:creationId xmlns:a16="http://schemas.microsoft.com/office/drawing/2014/main" id="{95D84F4B-84CE-15CE-4E20-27BD9A5B0C5C}"/>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3" name="Line 8">
              <a:extLst>
                <a:ext uri="{FF2B5EF4-FFF2-40B4-BE49-F238E27FC236}">
                  <a16:creationId xmlns:a16="http://schemas.microsoft.com/office/drawing/2014/main" id="{562B9A6B-27C5-F986-DEA5-FA49543D3396}"/>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4" name="Line 9">
              <a:extLst>
                <a:ext uri="{FF2B5EF4-FFF2-40B4-BE49-F238E27FC236}">
                  <a16:creationId xmlns:a16="http://schemas.microsoft.com/office/drawing/2014/main" id="{D104C70D-27A1-67C3-9164-21E64A954FBD}"/>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5" name="Line 10">
              <a:extLst>
                <a:ext uri="{FF2B5EF4-FFF2-40B4-BE49-F238E27FC236}">
                  <a16:creationId xmlns:a16="http://schemas.microsoft.com/office/drawing/2014/main" id="{5D54A041-419F-CEB4-8EA5-A1D73FA0102A}"/>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6" name="Line 11">
              <a:extLst>
                <a:ext uri="{FF2B5EF4-FFF2-40B4-BE49-F238E27FC236}">
                  <a16:creationId xmlns:a16="http://schemas.microsoft.com/office/drawing/2014/main" id="{361D4D2A-DAD3-1107-3B05-42925601318C}"/>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7" name="Line 12">
              <a:extLst>
                <a:ext uri="{FF2B5EF4-FFF2-40B4-BE49-F238E27FC236}">
                  <a16:creationId xmlns:a16="http://schemas.microsoft.com/office/drawing/2014/main" id="{9691C15B-A679-43B3-FBB4-78B9F35653B7}"/>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8" name="Line 13">
              <a:extLst>
                <a:ext uri="{FF2B5EF4-FFF2-40B4-BE49-F238E27FC236}">
                  <a16:creationId xmlns:a16="http://schemas.microsoft.com/office/drawing/2014/main" id="{09756C21-BBF2-4C9F-1ABE-FD53E60E63DC}"/>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9" name="Line 14">
              <a:extLst>
                <a:ext uri="{FF2B5EF4-FFF2-40B4-BE49-F238E27FC236}">
                  <a16:creationId xmlns:a16="http://schemas.microsoft.com/office/drawing/2014/main" id="{87B26125-72A5-ACAB-4896-A25BE5627607}"/>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30" name="Rectangle 16">
            <a:extLst>
              <a:ext uri="{FF2B5EF4-FFF2-40B4-BE49-F238E27FC236}">
                <a16:creationId xmlns:a16="http://schemas.microsoft.com/office/drawing/2014/main" id="{B295A03B-4FCD-BCE6-64ED-0BBBD4EA2999}"/>
              </a:ext>
            </a:extLst>
          </p:cNvPr>
          <p:cNvSpPr>
            <a:spLocks noChangeArrowheads="1"/>
          </p:cNvSpPr>
          <p:nvPr/>
        </p:nvSpPr>
        <p:spPr bwMode="auto">
          <a:xfrm>
            <a:off x="1363137" y="2634053"/>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1" name="Rectangle 17">
            <a:extLst>
              <a:ext uri="{FF2B5EF4-FFF2-40B4-BE49-F238E27FC236}">
                <a16:creationId xmlns:a16="http://schemas.microsoft.com/office/drawing/2014/main" id="{D7BF5A1C-3824-9A67-24BF-B04366D3C4B9}"/>
              </a:ext>
            </a:extLst>
          </p:cNvPr>
          <p:cNvSpPr>
            <a:spLocks noChangeArrowheads="1"/>
          </p:cNvSpPr>
          <p:nvPr/>
        </p:nvSpPr>
        <p:spPr bwMode="auto">
          <a:xfrm>
            <a:off x="3104233" y="4333278"/>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32" name="TextBox 31">
            <a:extLst>
              <a:ext uri="{FF2B5EF4-FFF2-40B4-BE49-F238E27FC236}">
                <a16:creationId xmlns:a16="http://schemas.microsoft.com/office/drawing/2014/main" id="{1E771B96-CEA2-E2CF-9446-CDCED751305E}"/>
              </a:ext>
            </a:extLst>
          </p:cNvPr>
          <p:cNvSpPr txBox="1"/>
          <p:nvPr/>
        </p:nvSpPr>
        <p:spPr>
          <a:xfrm>
            <a:off x="1649614" y="2641812"/>
            <a:ext cx="313044" cy="369332"/>
          </a:xfrm>
          <a:prstGeom prst="rect">
            <a:avLst/>
          </a:prstGeom>
          <a:noFill/>
        </p:spPr>
        <p:txBody>
          <a:bodyPr wrap="none" rtlCol="0">
            <a:spAutoFit/>
          </a:bodyPr>
          <a:lstStyle/>
          <a:p>
            <a:r>
              <a:rPr lang="en-US" sz="1800" b="1" dirty="0">
                <a:solidFill>
                  <a:srgbClr val="0B4B8E"/>
                </a:solidFill>
                <a:latin typeface="+mj-lt"/>
              </a:rPr>
              <a:t>1</a:t>
            </a:r>
          </a:p>
        </p:txBody>
      </p:sp>
      <p:grpSp>
        <p:nvGrpSpPr>
          <p:cNvPr id="33" name="Group 32">
            <a:extLst>
              <a:ext uri="{FF2B5EF4-FFF2-40B4-BE49-F238E27FC236}">
                <a16:creationId xmlns:a16="http://schemas.microsoft.com/office/drawing/2014/main" id="{4570D95C-E298-B796-F086-AC944AEA98C3}"/>
              </a:ext>
            </a:extLst>
          </p:cNvPr>
          <p:cNvGrpSpPr/>
          <p:nvPr/>
        </p:nvGrpSpPr>
        <p:grpSpPr>
          <a:xfrm>
            <a:off x="976489" y="2115948"/>
            <a:ext cx="1430598" cy="1444950"/>
            <a:chOff x="849489" y="1143197"/>
            <a:chExt cx="1430598" cy="1444950"/>
          </a:xfrm>
        </p:grpSpPr>
        <p:sp>
          <p:nvSpPr>
            <p:cNvPr id="34" name="TextBox 33">
              <a:extLst>
                <a:ext uri="{FF2B5EF4-FFF2-40B4-BE49-F238E27FC236}">
                  <a16:creationId xmlns:a16="http://schemas.microsoft.com/office/drawing/2014/main" id="{8CF9A909-E7F5-C6EC-9495-04B5BE5DDDE5}"/>
                </a:ext>
              </a:extLst>
            </p:cNvPr>
            <p:cNvSpPr txBox="1"/>
            <p:nvPr/>
          </p:nvSpPr>
          <p:spPr>
            <a:xfrm>
              <a:off x="1422353" y="1143197"/>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35" name="TextBox 34">
              <a:extLst>
                <a:ext uri="{FF2B5EF4-FFF2-40B4-BE49-F238E27FC236}">
                  <a16:creationId xmlns:a16="http://schemas.microsoft.com/office/drawing/2014/main" id="{E2864911-1069-CFFA-225F-60477CF622DB}"/>
                </a:ext>
              </a:extLst>
            </p:cNvPr>
            <p:cNvSpPr txBox="1"/>
            <p:nvPr/>
          </p:nvSpPr>
          <p:spPr>
            <a:xfrm>
              <a:off x="1967043" y="1687926"/>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36" name="TextBox 35">
              <a:extLst>
                <a:ext uri="{FF2B5EF4-FFF2-40B4-BE49-F238E27FC236}">
                  <a16:creationId xmlns:a16="http://schemas.microsoft.com/office/drawing/2014/main" id="{330369F6-FA57-D88F-E463-31B3B4474DE7}"/>
                </a:ext>
              </a:extLst>
            </p:cNvPr>
            <p:cNvSpPr txBox="1"/>
            <p:nvPr/>
          </p:nvSpPr>
          <p:spPr>
            <a:xfrm>
              <a:off x="849489" y="1680735"/>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37" name="TextBox 36">
              <a:extLst>
                <a:ext uri="{FF2B5EF4-FFF2-40B4-BE49-F238E27FC236}">
                  <a16:creationId xmlns:a16="http://schemas.microsoft.com/office/drawing/2014/main" id="{7AFB9F03-DDA4-6560-65AD-08DE97AF10F6}"/>
                </a:ext>
              </a:extLst>
            </p:cNvPr>
            <p:cNvSpPr txBox="1"/>
            <p:nvPr/>
          </p:nvSpPr>
          <p:spPr>
            <a:xfrm>
              <a:off x="1387529" y="2218815"/>
              <a:ext cx="313044" cy="369332"/>
            </a:xfrm>
            <a:prstGeom prst="rect">
              <a:avLst/>
            </a:prstGeom>
            <a:noFill/>
          </p:spPr>
          <p:txBody>
            <a:bodyPr wrap="none" rtlCol="0">
              <a:spAutoFit/>
            </a:bodyPr>
            <a:lstStyle/>
            <a:p>
              <a:r>
                <a:rPr lang="en-US" sz="1800" b="1" dirty="0">
                  <a:solidFill>
                    <a:srgbClr val="0B4B8E"/>
                  </a:solidFill>
                  <a:latin typeface="+mj-lt"/>
                </a:rPr>
                <a:t>2</a:t>
              </a:r>
            </a:p>
          </p:txBody>
        </p:sp>
      </p:grpSp>
      <p:grpSp>
        <p:nvGrpSpPr>
          <p:cNvPr id="38" name="Group 37">
            <a:extLst>
              <a:ext uri="{FF2B5EF4-FFF2-40B4-BE49-F238E27FC236}">
                <a16:creationId xmlns:a16="http://schemas.microsoft.com/office/drawing/2014/main" id="{5DF008A3-DB09-9731-6490-7463C1585091}"/>
              </a:ext>
            </a:extLst>
          </p:cNvPr>
          <p:cNvGrpSpPr/>
          <p:nvPr/>
        </p:nvGrpSpPr>
        <p:grpSpPr>
          <a:xfrm>
            <a:off x="953384" y="2111073"/>
            <a:ext cx="2030058" cy="2032826"/>
            <a:chOff x="826384" y="1138322"/>
            <a:chExt cx="2030058" cy="2032826"/>
          </a:xfrm>
        </p:grpSpPr>
        <p:sp>
          <p:nvSpPr>
            <p:cNvPr id="39" name="TextBox 38">
              <a:extLst>
                <a:ext uri="{FF2B5EF4-FFF2-40B4-BE49-F238E27FC236}">
                  <a16:creationId xmlns:a16="http://schemas.microsoft.com/office/drawing/2014/main" id="{8B50A54E-6517-4731-03AB-E9D49F10FB98}"/>
                </a:ext>
              </a:extLst>
            </p:cNvPr>
            <p:cNvSpPr txBox="1"/>
            <p:nvPr/>
          </p:nvSpPr>
          <p:spPr>
            <a:xfrm>
              <a:off x="1952166" y="1141031"/>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0" name="TextBox 39">
              <a:extLst>
                <a:ext uri="{FF2B5EF4-FFF2-40B4-BE49-F238E27FC236}">
                  <a16:creationId xmlns:a16="http://schemas.microsoft.com/office/drawing/2014/main" id="{D925FC5E-D923-ECE4-DD5F-7D5BB208663C}"/>
                </a:ext>
              </a:extLst>
            </p:cNvPr>
            <p:cNvSpPr txBox="1"/>
            <p:nvPr/>
          </p:nvSpPr>
          <p:spPr>
            <a:xfrm>
              <a:off x="2543398" y="1712358"/>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1" name="TextBox 40">
              <a:extLst>
                <a:ext uri="{FF2B5EF4-FFF2-40B4-BE49-F238E27FC236}">
                  <a16:creationId xmlns:a16="http://schemas.microsoft.com/office/drawing/2014/main" id="{0EF096BA-12B5-EAC8-6FAD-3BC1C64A3D02}"/>
                </a:ext>
              </a:extLst>
            </p:cNvPr>
            <p:cNvSpPr txBox="1"/>
            <p:nvPr/>
          </p:nvSpPr>
          <p:spPr>
            <a:xfrm>
              <a:off x="1964411" y="222383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2" name="TextBox 41">
              <a:extLst>
                <a:ext uri="{FF2B5EF4-FFF2-40B4-BE49-F238E27FC236}">
                  <a16:creationId xmlns:a16="http://schemas.microsoft.com/office/drawing/2014/main" id="{63B911C0-F12C-0016-737F-8A71C89569D0}"/>
                </a:ext>
              </a:extLst>
            </p:cNvPr>
            <p:cNvSpPr txBox="1"/>
            <p:nvPr/>
          </p:nvSpPr>
          <p:spPr>
            <a:xfrm>
              <a:off x="1392073" y="2801816"/>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3" name="TextBox 42">
              <a:extLst>
                <a:ext uri="{FF2B5EF4-FFF2-40B4-BE49-F238E27FC236}">
                  <a16:creationId xmlns:a16="http://schemas.microsoft.com/office/drawing/2014/main" id="{81B0A769-7C22-861E-BF3C-F2338FFCFE5B}"/>
                </a:ext>
              </a:extLst>
            </p:cNvPr>
            <p:cNvSpPr txBox="1"/>
            <p:nvPr/>
          </p:nvSpPr>
          <p:spPr>
            <a:xfrm>
              <a:off x="826384" y="2249354"/>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4" name="TextBox 43">
              <a:extLst>
                <a:ext uri="{FF2B5EF4-FFF2-40B4-BE49-F238E27FC236}">
                  <a16:creationId xmlns:a16="http://schemas.microsoft.com/office/drawing/2014/main" id="{43E79DB7-F117-AE52-B97A-37048F799F7A}"/>
                </a:ext>
              </a:extLst>
            </p:cNvPr>
            <p:cNvSpPr txBox="1"/>
            <p:nvPr/>
          </p:nvSpPr>
          <p:spPr>
            <a:xfrm>
              <a:off x="845804" y="1138322"/>
              <a:ext cx="313044" cy="369332"/>
            </a:xfrm>
            <a:prstGeom prst="rect">
              <a:avLst/>
            </a:prstGeom>
            <a:noFill/>
          </p:spPr>
          <p:txBody>
            <a:bodyPr wrap="none" rtlCol="0">
              <a:spAutoFit/>
            </a:bodyPr>
            <a:lstStyle/>
            <a:p>
              <a:r>
                <a:rPr lang="en-US" sz="1800" b="1" dirty="0">
                  <a:solidFill>
                    <a:srgbClr val="0B4B8E"/>
                  </a:solidFill>
                  <a:latin typeface="+mj-lt"/>
                </a:rPr>
                <a:t>3</a:t>
              </a:r>
            </a:p>
          </p:txBody>
        </p:sp>
      </p:grpSp>
      <p:grpSp>
        <p:nvGrpSpPr>
          <p:cNvPr id="45" name="Group 44">
            <a:extLst>
              <a:ext uri="{FF2B5EF4-FFF2-40B4-BE49-F238E27FC236}">
                <a16:creationId xmlns:a16="http://schemas.microsoft.com/office/drawing/2014/main" id="{524D5ED0-0B7F-8380-6B52-4A147D740349}"/>
              </a:ext>
            </a:extLst>
          </p:cNvPr>
          <p:cNvGrpSpPr/>
          <p:nvPr/>
        </p:nvGrpSpPr>
        <p:grpSpPr>
          <a:xfrm>
            <a:off x="931331" y="2098856"/>
            <a:ext cx="2609046" cy="2574846"/>
            <a:chOff x="804331" y="1126105"/>
            <a:chExt cx="2609046" cy="2574846"/>
          </a:xfrm>
        </p:grpSpPr>
        <p:sp>
          <p:nvSpPr>
            <p:cNvPr id="46" name="TextBox 45">
              <a:extLst>
                <a:ext uri="{FF2B5EF4-FFF2-40B4-BE49-F238E27FC236}">
                  <a16:creationId xmlns:a16="http://schemas.microsoft.com/office/drawing/2014/main" id="{A8CF971E-9FF8-FED5-43D2-C7182492DF0D}"/>
                </a:ext>
              </a:extLst>
            </p:cNvPr>
            <p:cNvSpPr txBox="1"/>
            <p:nvPr/>
          </p:nvSpPr>
          <p:spPr>
            <a:xfrm>
              <a:off x="2555644" y="1126105"/>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7" name="TextBox 46">
              <a:extLst>
                <a:ext uri="{FF2B5EF4-FFF2-40B4-BE49-F238E27FC236}">
                  <a16:creationId xmlns:a16="http://schemas.microsoft.com/office/drawing/2014/main" id="{B93A4C53-948A-4F1A-3D9F-4296ACC733C2}"/>
                </a:ext>
              </a:extLst>
            </p:cNvPr>
            <p:cNvSpPr txBox="1"/>
            <p:nvPr/>
          </p:nvSpPr>
          <p:spPr>
            <a:xfrm>
              <a:off x="3100333" y="170408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8" name="TextBox 47">
              <a:extLst>
                <a:ext uri="{FF2B5EF4-FFF2-40B4-BE49-F238E27FC236}">
                  <a16:creationId xmlns:a16="http://schemas.microsoft.com/office/drawing/2014/main" id="{B1403196-3563-218B-9340-146D1B5DB3DD}"/>
                </a:ext>
              </a:extLst>
            </p:cNvPr>
            <p:cNvSpPr txBox="1"/>
            <p:nvPr/>
          </p:nvSpPr>
          <p:spPr>
            <a:xfrm>
              <a:off x="2561239" y="222886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9" name="TextBox 48">
              <a:extLst>
                <a:ext uri="{FF2B5EF4-FFF2-40B4-BE49-F238E27FC236}">
                  <a16:creationId xmlns:a16="http://schemas.microsoft.com/office/drawing/2014/main" id="{04E6A8D7-32B4-159A-7969-5B94600F5CAA}"/>
                </a:ext>
              </a:extLst>
            </p:cNvPr>
            <p:cNvSpPr txBox="1"/>
            <p:nvPr/>
          </p:nvSpPr>
          <p:spPr>
            <a:xfrm>
              <a:off x="1968954" y="2800190"/>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50" name="TextBox 49">
              <a:extLst>
                <a:ext uri="{FF2B5EF4-FFF2-40B4-BE49-F238E27FC236}">
                  <a16:creationId xmlns:a16="http://schemas.microsoft.com/office/drawing/2014/main" id="{EFD313E7-DFE9-6E04-75F5-647D8A45E283}"/>
                </a:ext>
              </a:extLst>
            </p:cNvPr>
            <p:cNvSpPr txBox="1"/>
            <p:nvPr/>
          </p:nvSpPr>
          <p:spPr>
            <a:xfrm>
              <a:off x="1389967" y="333161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51" name="TextBox 50">
              <a:extLst>
                <a:ext uri="{FF2B5EF4-FFF2-40B4-BE49-F238E27FC236}">
                  <a16:creationId xmlns:a16="http://schemas.microsoft.com/office/drawing/2014/main" id="{39B66AB2-D17B-A829-5E98-C83BDC68CAC9}"/>
                </a:ext>
              </a:extLst>
            </p:cNvPr>
            <p:cNvSpPr txBox="1"/>
            <p:nvPr/>
          </p:nvSpPr>
          <p:spPr>
            <a:xfrm>
              <a:off x="804331" y="2799105"/>
              <a:ext cx="313044" cy="369332"/>
            </a:xfrm>
            <a:prstGeom prst="rect">
              <a:avLst/>
            </a:prstGeom>
            <a:noFill/>
          </p:spPr>
          <p:txBody>
            <a:bodyPr wrap="none" rtlCol="0">
              <a:spAutoFit/>
            </a:bodyPr>
            <a:lstStyle/>
            <a:p>
              <a:r>
                <a:rPr lang="en-US" sz="1800" b="1" dirty="0">
                  <a:solidFill>
                    <a:srgbClr val="0B4B8E"/>
                  </a:solidFill>
                  <a:latin typeface="+mj-lt"/>
                </a:rPr>
                <a:t>4</a:t>
              </a:r>
            </a:p>
          </p:txBody>
        </p:sp>
      </p:grpSp>
      <p:grpSp>
        <p:nvGrpSpPr>
          <p:cNvPr id="52" name="Group 51">
            <a:extLst>
              <a:ext uri="{FF2B5EF4-FFF2-40B4-BE49-F238E27FC236}">
                <a16:creationId xmlns:a16="http://schemas.microsoft.com/office/drawing/2014/main" id="{799E6242-72C4-4BB3-0837-CCA815B3803A}"/>
              </a:ext>
            </a:extLst>
          </p:cNvPr>
          <p:cNvGrpSpPr/>
          <p:nvPr/>
        </p:nvGrpSpPr>
        <p:grpSpPr>
          <a:xfrm>
            <a:off x="950752" y="2092207"/>
            <a:ext cx="3221278" cy="3139524"/>
            <a:chOff x="823752" y="1119456"/>
            <a:chExt cx="3221278" cy="3139524"/>
          </a:xfrm>
        </p:grpSpPr>
        <p:sp>
          <p:nvSpPr>
            <p:cNvPr id="53" name="TextBox 52">
              <a:extLst>
                <a:ext uri="{FF2B5EF4-FFF2-40B4-BE49-F238E27FC236}">
                  <a16:creationId xmlns:a16="http://schemas.microsoft.com/office/drawing/2014/main" id="{983E3DE5-BF43-45AE-CD47-453F9EEF219A}"/>
                </a:ext>
              </a:extLst>
            </p:cNvPr>
            <p:cNvSpPr txBox="1"/>
            <p:nvPr/>
          </p:nvSpPr>
          <p:spPr>
            <a:xfrm>
              <a:off x="3127456" y="1119456"/>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4" name="TextBox 53">
              <a:extLst>
                <a:ext uri="{FF2B5EF4-FFF2-40B4-BE49-F238E27FC236}">
                  <a16:creationId xmlns:a16="http://schemas.microsoft.com/office/drawing/2014/main" id="{B9D69FD1-811E-2830-EEF5-BD75E23B60DA}"/>
                </a:ext>
              </a:extLst>
            </p:cNvPr>
            <p:cNvSpPr txBox="1"/>
            <p:nvPr/>
          </p:nvSpPr>
          <p:spPr>
            <a:xfrm>
              <a:off x="3731986" y="1710733"/>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5" name="TextBox 54">
              <a:extLst>
                <a:ext uri="{FF2B5EF4-FFF2-40B4-BE49-F238E27FC236}">
                  <a16:creationId xmlns:a16="http://schemas.microsoft.com/office/drawing/2014/main" id="{4266C98B-86EA-578D-11B8-CC1D6AC3B35C}"/>
                </a:ext>
              </a:extLst>
            </p:cNvPr>
            <p:cNvSpPr txBox="1"/>
            <p:nvPr/>
          </p:nvSpPr>
          <p:spPr>
            <a:xfrm>
              <a:off x="3113105" y="224216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6" name="TextBox 55">
              <a:extLst>
                <a:ext uri="{FF2B5EF4-FFF2-40B4-BE49-F238E27FC236}">
                  <a16:creationId xmlns:a16="http://schemas.microsoft.com/office/drawing/2014/main" id="{CD1A37A4-2922-9F05-AB1F-E2D66E37CE0D}"/>
                </a:ext>
              </a:extLst>
            </p:cNvPr>
            <p:cNvSpPr txBox="1"/>
            <p:nvPr/>
          </p:nvSpPr>
          <p:spPr>
            <a:xfrm>
              <a:off x="2580660" y="278024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7" name="TextBox 56">
              <a:extLst>
                <a:ext uri="{FF2B5EF4-FFF2-40B4-BE49-F238E27FC236}">
                  <a16:creationId xmlns:a16="http://schemas.microsoft.com/office/drawing/2014/main" id="{54817300-396B-6655-9A91-72DEBF7B354F}"/>
                </a:ext>
              </a:extLst>
            </p:cNvPr>
            <p:cNvSpPr txBox="1"/>
            <p:nvPr/>
          </p:nvSpPr>
          <p:spPr>
            <a:xfrm>
              <a:off x="1961779" y="3338270"/>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8" name="TextBox 57">
              <a:extLst>
                <a:ext uri="{FF2B5EF4-FFF2-40B4-BE49-F238E27FC236}">
                  <a16:creationId xmlns:a16="http://schemas.microsoft.com/office/drawing/2014/main" id="{D70B477C-5D55-2C8C-631D-C8C6CE176AEF}"/>
                </a:ext>
              </a:extLst>
            </p:cNvPr>
            <p:cNvSpPr txBox="1"/>
            <p:nvPr/>
          </p:nvSpPr>
          <p:spPr>
            <a:xfrm>
              <a:off x="1409388" y="3889648"/>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9" name="TextBox 58">
              <a:extLst>
                <a:ext uri="{FF2B5EF4-FFF2-40B4-BE49-F238E27FC236}">
                  <a16:creationId xmlns:a16="http://schemas.microsoft.com/office/drawing/2014/main" id="{26FC3D80-9A44-FA9E-4158-A2A523411779}"/>
                </a:ext>
              </a:extLst>
            </p:cNvPr>
            <p:cNvSpPr txBox="1"/>
            <p:nvPr/>
          </p:nvSpPr>
          <p:spPr>
            <a:xfrm>
              <a:off x="823752" y="3343835"/>
              <a:ext cx="313044" cy="369332"/>
            </a:xfrm>
            <a:prstGeom prst="rect">
              <a:avLst/>
            </a:prstGeom>
            <a:noFill/>
          </p:spPr>
          <p:txBody>
            <a:bodyPr wrap="none" rtlCol="0">
              <a:spAutoFit/>
            </a:bodyPr>
            <a:lstStyle/>
            <a:p>
              <a:r>
                <a:rPr lang="en-US" sz="1800" b="1" dirty="0">
                  <a:solidFill>
                    <a:srgbClr val="0B4B8E"/>
                  </a:solidFill>
                  <a:latin typeface="+mj-lt"/>
                </a:rPr>
                <a:t>5</a:t>
              </a:r>
            </a:p>
          </p:txBody>
        </p:sp>
      </p:grpSp>
      <p:sp>
        <p:nvSpPr>
          <p:cNvPr id="60" name="TextBox 59">
            <a:extLst>
              <a:ext uri="{FF2B5EF4-FFF2-40B4-BE49-F238E27FC236}">
                <a16:creationId xmlns:a16="http://schemas.microsoft.com/office/drawing/2014/main" id="{FB670384-2837-8AE6-5E75-B1379F772DD9}"/>
              </a:ext>
            </a:extLst>
          </p:cNvPr>
          <p:cNvSpPr txBox="1"/>
          <p:nvPr/>
        </p:nvSpPr>
        <p:spPr>
          <a:xfrm>
            <a:off x="3859512" y="2098857"/>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1" name="TextBox 60">
            <a:extLst>
              <a:ext uri="{FF2B5EF4-FFF2-40B4-BE49-F238E27FC236}">
                <a16:creationId xmlns:a16="http://schemas.microsoft.com/office/drawing/2014/main" id="{A4FF9A64-D609-BABB-2408-383B369B81A1}"/>
              </a:ext>
            </a:extLst>
          </p:cNvPr>
          <p:cNvSpPr txBox="1"/>
          <p:nvPr/>
        </p:nvSpPr>
        <p:spPr>
          <a:xfrm>
            <a:off x="3852337" y="3195506"/>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2" name="TextBox 61">
            <a:extLst>
              <a:ext uri="{FF2B5EF4-FFF2-40B4-BE49-F238E27FC236}">
                <a16:creationId xmlns:a16="http://schemas.microsoft.com/office/drawing/2014/main" id="{0C70252A-5266-C9C6-9173-D66C3655AB0E}"/>
              </a:ext>
            </a:extLst>
          </p:cNvPr>
          <p:cNvSpPr txBox="1"/>
          <p:nvPr/>
        </p:nvSpPr>
        <p:spPr>
          <a:xfrm>
            <a:off x="3253403" y="3766833"/>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3" name="TextBox 62">
            <a:extLst>
              <a:ext uri="{FF2B5EF4-FFF2-40B4-BE49-F238E27FC236}">
                <a16:creationId xmlns:a16="http://schemas.microsoft.com/office/drawing/2014/main" id="{A19C7C0C-D8DE-71B0-6083-9D320D419017}"/>
              </a:ext>
            </a:extLst>
          </p:cNvPr>
          <p:cNvSpPr txBox="1"/>
          <p:nvPr/>
        </p:nvSpPr>
        <p:spPr>
          <a:xfrm>
            <a:off x="2701011" y="4318212"/>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4" name="TextBox 63">
            <a:extLst>
              <a:ext uri="{FF2B5EF4-FFF2-40B4-BE49-F238E27FC236}">
                <a16:creationId xmlns:a16="http://schemas.microsoft.com/office/drawing/2014/main" id="{02BECD9A-9468-C036-92E0-1CCC29164E9E}"/>
              </a:ext>
            </a:extLst>
          </p:cNvPr>
          <p:cNvSpPr txBox="1"/>
          <p:nvPr/>
        </p:nvSpPr>
        <p:spPr>
          <a:xfrm>
            <a:off x="2088779" y="4862941"/>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5" name="TextBox 64">
            <a:extLst>
              <a:ext uri="{FF2B5EF4-FFF2-40B4-BE49-F238E27FC236}">
                <a16:creationId xmlns:a16="http://schemas.microsoft.com/office/drawing/2014/main" id="{AD0FFC39-4318-819C-2350-2BD12425882E}"/>
              </a:ext>
            </a:extLst>
          </p:cNvPr>
          <p:cNvSpPr txBox="1"/>
          <p:nvPr/>
        </p:nvSpPr>
        <p:spPr>
          <a:xfrm>
            <a:off x="957928" y="4842450"/>
            <a:ext cx="313044" cy="369332"/>
          </a:xfrm>
          <a:prstGeom prst="rect">
            <a:avLst/>
          </a:prstGeom>
          <a:noFill/>
        </p:spPr>
        <p:txBody>
          <a:bodyPr wrap="none" rtlCol="0">
            <a:spAutoFit/>
          </a:bodyPr>
          <a:lstStyle/>
          <a:p>
            <a:r>
              <a:rPr lang="en-US" sz="1800" b="1" dirty="0">
                <a:solidFill>
                  <a:srgbClr val="0B4B8E"/>
                </a:solidFill>
                <a:latin typeface="+mj-lt"/>
              </a:rPr>
              <a:t>6</a:t>
            </a:r>
          </a:p>
        </p:txBody>
      </p:sp>
      <p:grpSp>
        <p:nvGrpSpPr>
          <p:cNvPr id="66" name="Group 65">
            <a:extLst>
              <a:ext uri="{FF2B5EF4-FFF2-40B4-BE49-F238E27FC236}">
                <a16:creationId xmlns:a16="http://schemas.microsoft.com/office/drawing/2014/main" id="{EFBB7089-39E5-6D4D-D720-9C0BBFFE3D4C}"/>
              </a:ext>
            </a:extLst>
          </p:cNvPr>
          <p:cNvGrpSpPr/>
          <p:nvPr/>
        </p:nvGrpSpPr>
        <p:grpSpPr>
          <a:xfrm>
            <a:off x="2692257" y="3777965"/>
            <a:ext cx="1463843" cy="1452682"/>
            <a:chOff x="2565257" y="2805214"/>
            <a:chExt cx="1463843" cy="1452682"/>
          </a:xfrm>
        </p:grpSpPr>
        <p:sp>
          <p:nvSpPr>
            <p:cNvPr id="67" name="TextBox 66">
              <a:extLst>
                <a:ext uri="{FF2B5EF4-FFF2-40B4-BE49-F238E27FC236}">
                  <a16:creationId xmlns:a16="http://schemas.microsoft.com/office/drawing/2014/main" id="{0F4C51C2-F29A-A172-9848-67ABA16AAB18}"/>
                </a:ext>
              </a:extLst>
            </p:cNvPr>
            <p:cNvSpPr txBox="1"/>
            <p:nvPr/>
          </p:nvSpPr>
          <p:spPr>
            <a:xfrm>
              <a:off x="3716056" y="2805214"/>
              <a:ext cx="313044" cy="369332"/>
            </a:xfrm>
            <a:prstGeom prst="rect">
              <a:avLst/>
            </a:prstGeom>
            <a:noFill/>
          </p:spPr>
          <p:txBody>
            <a:bodyPr wrap="none" rtlCol="0">
              <a:spAutoFit/>
            </a:bodyPr>
            <a:lstStyle/>
            <a:p>
              <a:r>
                <a:rPr lang="en-US" sz="1800" b="1" dirty="0">
                  <a:solidFill>
                    <a:srgbClr val="0B4B8E"/>
                  </a:solidFill>
                  <a:latin typeface="+mj-lt"/>
                </a:rPr>
                <a:t>7</a:t>
              </a:r>
            </a:p>
          </p:txBody>
        </p:sp>
        <p:sp>
          <p:nvSpPr>
            <p:cNvPr id="68" name="TextBox 67">
              <a:extLst>
                <a:ext uri="{FF2B5EF4-FFF2-40B4-BE49-F238E27FC236}">
                  <a16:creationId xmlns:a16="http://schemas.microsoft.com/office/drawing/2014/main" id="{1782D292-B19B-A195-B280-D619E3E90736}"/>
                </a:ext>
              </a:extLst>
            </p:cNvPr>
            <p:cNvSpPr txBox="1"/>
            <p:nvPr/>
          </p:nvSpPr>
          <p:spPr>
            <a:xfrm>
              <a:off x="2565257" y="3888564"/>
              <a:ext cx="313044" cy="369332"/>
            </a:xfrm>
            <a:prstGeom prst="rect">
              <a:avLst/>
            </a:prstGeom>
            <a:noFill/>
          </p:spPr>
          <p:txBody>
            <a:bodyPr wrap="none" rtlCol="0">
              <a:spAutoFit/>
            </a:bodyPr>
            <a:lstStyle/>
            <a:p>
              <a:r>
                <a:rPr lang="en-US" sz="1800" b="1" dirty="0">
                  <a:solidFill>
                    <a:srgbClr val="0B4B8E"/>
                  </a:solidFill>
                  <a:latin typeface="+mj-lt"/>
                </a:rPr>
                <a:t>7</a:t>
              </a:r>
            </a:p>
          </p:txBody>
        </p:sp>
        <p:sp>
          <p:nvSpPr>
            <p:cNvPr id="69" name="TextBox 68">
              <a:extLst>
                <a:ext uri="{FF2B5EF4-FFF2-40B4-BE49-F238E27FC236}">
                  <a16:creationId xmlns:a16="http://schemas.microsoft.com/office/drawing/2014/main" id="{ECA02CDD-8478-3454-1B67-D15FF02BC127}"/>
                </a:ext>
              </a:extLst>
            </p:cNvPr>
            <p:cNvSpPr txBox="1"/>
            <p:nvPr/>
          </p:nvSpPr>
          <p:spPr>
            <a:xfrm>
              <a:off x="3256224" y="3376000"/>
              <a:ext cx="313044" cy="369332"/>
            </a:xfrm>
            <a:prstGeom prst="rect">
              <a:avLst/>
            </a:prstGeom>
            <a:noFill/>
          </p:spPr>
          <p:txBody>
            <a:bodyPr wrap="none" rtlCol="0">
              <a:spAutoFit/>
            </a:bodyPr>
            <a:lstStyle/>
            <a:p>
              <a:r>
                <a:rPr lang="en-US" sz="1800" b="1" dirty="0">
                  <a:solidFill>
                    <a:srgbClr val="0B4B8E"/>
                  </a:solidFill>
                  <a:latin typeface="+mj-lt"/>
                </a:rPr>
                <a:t>7</a:t>
              </a:r>
            </a:p>
          </p:txBody>
        </p:sp>
      </p:grpSp>
    </p:spTree>
    <p:extLst>
      <p:ext uri="{BB962C8B-B14F-4D97-AF65-F5344CB8AC3E}">
        <p14:creationId xmlns:p14="http://schemas.microsoft.com/office/powerpoint/2010/main" val="410233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3" grpId="0"/>
      <p:bldP spid="64" grpId="0"/>
      <p:bldP spid="6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C547638-3E66-2142-ABA1-ED2E99562E71}"/>
              </a:ext>
            </a:extLst>
          </p:cNvPr>
          <p:cNvSpPr/>
          <p:nvPr/>
        </p:nvSpPr>
        <p:spPr>
          <a:xfrm>
            <a:off x="1416901" y="2568666"/>
            <a:ext cx="538567" cy="2220439"/>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17" name="Rectangle 16">
            <a:extLst>
              <a:ext uri="{FF2B5EF4-FFF2-40B4-BE49-F238E27FC236}">
                <a16:creationId xmlns:a16="http://schemas.microsoft.com/office/drawing/2014/main" id="{404CB9CE-319B-214C-9E0E-A462352246A3}"/>
              </a:ext>
            </a:extLst>
          </p:cNvPr>
          <p:cNvSpPr/>
          <p:nvPr/>
        </p:nvSpPr>
        <p:spPr>
          <a:xfrm>
            <a:off x="1416901" y="4237726"/>
            <a:ext cx="2287246" cy="545271"/>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nvGrpSpPr>
          <p:cNvPr id="18" name="Group 15">
            <a:extLst>
              <a:ext uri="{FF2B5EF4-FFF2-40B4-BE49-F238E27FC236}">
                <a16:creationId xmlns:a16="http://schemas.microsoft.com/office/drawing/2014/main" id="{211C75CE-2CD7-CB4A-BCF7-6794180D2730}"/>
              </a:ext>
            </a:extLst>
          </p:cNvPr>
          <p:cNvGrpSpPr>
            <a:grpSpLocks/>
          </p:cNvGrpSpPr>
          <p:nvPr/>
        </p:nvGrpSpPr>
        <p:grpSpPr bwMode="auto">
          <a:xfrm>
            <a:off x="838200" y="2030026"/>
            <a:ext cx="3556000" cy="3309938"/>
            <a:chOff x="448" y="888"/>
            <a:chExt cx="2240" cy="2780"/>
          </a:xfrm>
        </p:grpSpPr>
        <p:sp>
          <p:nvSpPr>
            <p:cNvPr id="19" name="Rectangle 4">
              <a:extLst>
                <a:ext uri="{FF2B5EF4-FFF2-40B4-BE49-F238E27FC236}">
                  <a16:creationId xmlns:a16="http://schemas.microsoft.com/office/drawing/2014/main" id="{7BECB2D8-ECD3-0649-8220-3D388E0B1BF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0" name="Line 5">
              <a:extLst>
                <a:ext uri="{FF2B5EF4-FFF2-40B4-BE49-F238E27FC236}">
                  <a16:creationId xmlns:a16="http://schemas.microsoft.com/office/drawing/2014/main" id="{77CD6E4F-CFB5-FC4E-8D71-2BF4BF01EC4C}"/>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1" name="Line 6">
              <a:extLst>
                <a:ext uri="{FF2B5EF4-FFF2-40B4-BE49-F238E27FC236}">
                  <a16:creationId xmlns:a16="http://schemas.microsoft.com/office/drawing/2014/main" id="{80AAD3B7-87C9-6E47-943A-7A2C34A9C0E1}"/>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2" name="Line 7">
              <a:extLst>
                <a:ext uri="{FF2B5EF4-FFF2-40B4-BE49-F238E27FC236}">
                  <a16:creationId xmlns:a16="http://schemas.microsoft.com/office/drawing/2014/main" id="{1A87E5BA-E4E7-8642-9A95-87EFEC905986}"/>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3" name="Line 8">
              <a:extLst>
                <a:ext uri="{FF2B5EF4-FFF2-40B4-BE49-F238E27FC236}">
                  <a16:creationId xmlns:a16="http://schemas.microsoft.com/office/drawing/2014/main" id="{8322021A-ACD1-904E-A23C-E1FD0488269E}"/>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4" name="Line 9">
              <a:extLst>
                <a:ext uri="{FF2B5EF4-FFF2-40B4-BE49-F238E27FC236}">
                  <a16:creationId xmlns:a16="http://schemas.microsoft.com/office/drawing/2014/main" id="{594706FC-574D-8D45-AF04-7FE5C270117F}"/>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5" name="Line 10">
              <a:extLst>
                <a:ext uri="{FF2B5EF4-FFF2-40B4-BE49-F238E27FC236}">
                  <a16:creationId xmlns:a16="http://schemas.microsoft.com/office/drawing/2014/main" id="{F70922C3-AB83-1F4E-B728-C9462AA8D097}"/>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6" name="Line 11">
              <a:extLst>
                <a:ext uri="{FF2B5EF4-FFF2-40B4-BE49-F238E27FC236}">
                  <a16:creationId xmlns:a16="http://schemas.microsoft.com/office/drawing/2014/main" id="{AB94CD3B-E2B7-6541-92A8-152DD772CC31}"/>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7" name="Line 12">
              <a:extLst>
                <a:ext uri="{FF2B5EF4-FFF2-40B4-BE49-F238E27FC236}">
                  <a16:creationId xmlns:a16="http://schemas.microsoft.com/office/drawing/2014/main" id="{17F28784-EB8C-BD41-A086-CAE58575EA34}"/>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8" name="Line 13">
              <a:extLst>
                <a:ext uri="{FF2B5EF4-FFF2-40B4-BE49-F238E27FC236}">
                  <a16:creationId xmlns:a16="http://schemas.microsoft.com/office/drawing/2014/main" id="{6F4D9D30-12FE-A249-96E3-D945CF31628C}"/>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9" name="Line 14">
              <a:extLst>
                <a:ext uri="{FF2B5EF4-FFF2-40B4-BE49-F238E27FC236}">
                  <a16:creationId xmlns:a16="http://schemas.microsoft.com/office/drawing/2014/main" id="{34336162-A4F7-9A42-8C82-F882471DB7EE}"/>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30" name="Rectangle 16">
            <a:extLst>
              <a:ext uri="{FF2B5EF4-FFF2-40B4-BE49-F238E27FC236}">
                <a16:creationId xmlns:a16="http://schemas.microsoft.com/office/drawing/2014/main" id="{FE7D6415-3706-B648-B696-4746EA2BC514}"/>
              </a:ext>
            </a:extLst>
          </p:cNvPr>
          <p:cNvSpPr>
            <a:spLocks noChangeArrowheads="1"/>
          </p:cNvSpPr>
          <p:nvPr/>
        </p:nvSpPr>
        <p:spPr bwMode="auto">
          <a:xfrm>
            <a:off x="1363137" y="2634053"/>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1" name="Rectangle 17">
            <a:extLst>
              <a:ext uri="{FF2B5EF4-FFF2-40B4-BE49-F238E27FC236}">
                <a16:creationId xmlns:a16="http://schemas.microsoft.com/office/drawing/2014/main" id="{B06F8B8A-7955-A44F-AB7B-8863285F588F}"/>
              </a:ext>
            </a:extLst>
          </p:cNvPr>
          <p:cNvSpPr>
            <a:spLocks noChangeArrowheads="1"/>
          </p:cNvSpPr>
          <p:nvPr/>
        </p:nvSpPr>
        <p:spPr bwMode="auto">
          <a:xfrm>
            <a:off x="3104233" y="4333278"/>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32" name="TextBox 31">
            <a:extLst>
              <a:ext uri="{FF2B5EF4-FFF2-40B4-BE49-F238E27FC236}">
                <a16:creationId xmlns:a16="http://schemas.microsoft.com/office/drawing/2014/main" id="{249229DD-3F79-734E-885D-D6D4D3F2E2E1}"/>
              </a:ext>
            </a:extLst>
          </p:cNvPr>
          <p:cNvSpPr txBox="1"/>
          <p:nvPr/>
        </p:nvSpPr>
        <p:spPr>
          <a:xfrm>
            <a:off x="1649614" y="2641812"/>
            <a:ext cx="313044" cy="369332"/>
          </a:xfrm>
          <a:prstGeom prst="rect">
            <a:avLst/>
          </a:prstGeom>
          <a:noFill/>
        </p:spPr>
        <p:txBody>
          <a:bodyPr wrap="none" rtlCol="0">
            <a:spAutoFit/>
          </a:bodyPr>
          <a:lstStyle/>
          <a:p>
            <a:r>
              <a:rPr lang="en-US" sz="1800" b="1" dirty="0">
                <a:solidFill>
                  <a:srgbClr val="0B4B8E"/>
                </a:solidFill>
                <a:latin typeface="+mj-lt"/>
              </a:rPr>
              <a:t>1</a:t>
            </a:r>
          </a:p>
        </p:txBody>
      </p:sp>
      <p:grpSp>
        <p:nvGrpSpPr>
          <p:cNvPr id="33" name="Group 32">
            <a:extLst>
              <a:ext uri="{FF2B5EF4-FFF2-40B4-BE49-F238E27FC236}">
                <a16:creationId xmlns:a16="http://schemas.microsoft.com/office/drawing/2014/main" id="{7E825C61-BAEB-7449-90C0-4323972CE420}"/>
              </a:ext>
            </a:extLst>
          </p:cNvPr>
          <p:cNvGrpSpPr/>
          <p:nvPr/>
        </p:nvGrpSpPr>
        <p:grpSpPr>
          <a:xfrm>
            <a:off x="976489" y="2115948"/>
            <a:ext cx="1430598" cy="1444950"/>
            <a:chOff x="849489" y="1143197"/>
            <a:chExt cx="1430598" cy="1444950"/>
          </a:xfrm>
        </p:grpSpPr>
        <p:sp>
          <p:nvSpPr>
            <p:cNvPr id="34" name="TextBox 33">
              <a:extLst>
                <a:ext uri="{FF2B5EF4-FFF2-40B4-BE49-F238E27FC236}">
                  <a16:creationId xmlns:a16="http://schemas.microsoft.com/office/drawing/2014/main" id="{481B0280-30E0-8D47-A21F-25A3F39AB54F}"/>
                </a:ext>
              </a:extLst>
            </p:cNvPr>
            <p:cNvSpPr txBox="1"/>
            <p:nvPr/>
          </p:nvSpPr>
          <p:spPr>
            <a:xfrm>
              <a:off x="1422353" y="1143197"/>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35" name="TextBox 34">
              <a:extLst>
                <a:ext uri="{FF2B5EF4-FFF2-40B4-BE49-F238E27FC236}">
                  <a16:creationId xmlns:a16="http://schemas.microsoft.com/office/drawing/2014/main" id="{50433D2E-2F17-5F45-930D-D45750EA58E3}"/>
                </a:ext>
              </a:extLst>
            </p:cNvPr>
            <p:cNvSpPr txBox="1"/>
            <p:nvPr/>
          </p:nvSpPr>
          <p:spPr>
            <a:xfrm>
              <a:off x="1967043" y="1687926"/>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36" name="TextBox 35">
              <a:extLst>
                <a:ext uri="{FF2B5EF4-FFF2-40B4-BE49-F238E27FC236}">
                  <a16:creationId xmlns:a16="http://schemas.microsoft.com/office/drawing/2014/main" id="{032DC038-9560-1544-AF43-143A835D327E}"/>
                </a:ext>
              </a:extLst>
            </p:cNvPr>
            <p:cNvSpPr txBox="1"/>
            <p:nvPr/>
          </p:nvSpPr>
          <p:spPr>
            <a:xfrm>
              <a:off x="849489" y="1680735"/>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37" name="TextBox 36">
              <a:extLst>
                <a:ext uri="{FF2B5EF4-FFF2-40B4-BE49-F238E27FC236}">
                  <a16:creationId xmlns:a16="http://schemas.microsoft.com/office/drawing/2014/main" id="{75DBBB4F-AB7C-214F-9555-9F9DCA462E41}"/>
                </a:ext>
              </a:extLst>
            </p:cNvPr>
            <p:cNvSpPr txBox="1"/>
            <p:nvPr/>
          </p:nvSpPr>
          <p:spPr>
            <a:xfrm>
              <a:off x="1387529" y="2218815"/>
              <a:ext cx="313044" cy="369332"/>
            </a:xfrm>
            <a:prstGeom prst="rect">
              <a:avLst/>
            </a:prstGeom>
            <a:noFill/>
          </p:spPr>
          <p:txBody>
            <a:bodyPr wrap="none" rtlCol="0">
              <a:spAutoFit/>
            </a:bodyPr>
            <a:lstStyle/>
            <a:p>
              <a:r>
                <a:rPr lang="en-US" sz="1800" b="1" dirty="0">
                  <a:solidFill>
                    <a:srgbClr val="0B4B8E"/>
                  </a:solidFill>
                  <a:latin typeface="+mj-lt"/>
                </a:rPr>
                <a:t>2</a:t>
              </a:r>
            </a:p>
          </p:txBody>
        </p:sp>
      </p:grpSp>
      <p:grpSp>
        <p:nvGrpSpPr>
          <p:cNvPr id="38" name="Group 37">
            <a:extLst>
              <a:ext uri="{FF2B5EF4-FFF2-40B4-BE49-F238E27FC236}">
                <a16:creationId xmlns:a16="http://schemas.microsoft.com/office/drawing/2014/main" id="{865E56A7-69A1-634C-B567-7D21D21C4F8A}"/>
              </a:ext>
            </a:extLst>
          </p:cNvPr>
          <p:cNvGrpSpPr/>
          <p:nvPr/>
        </p:nvGrpSpPr>
        <p:grpSpPr>
          <a:xfrm>
            <a:off x="953384" y="2111073"/>
            <a:ext cx="2030058" cy="2032826"/>
            <a:chOff x="826384" y="1138322"/>
            <a:chExt cx="2030058" cy="2032826"/>
          </a:xfrm>
        </p:grpSpPr>
        <p:sp>
          <p:nvSpPr>
            <p:cNvPr id="39" name="TextBox 38">
              <a:extLst>
                <a:ext uri="{FF2B5EF4-FFF2-40B4-BE49-F238E27FC236}">
                  <a16:creationId xmlns:a16="http://schemas.microsoft.com/office/drawing/2014/main" id="{029FBEA9-6D8D-2444-BDBA-0D4307171283}"/>
                </a:ext>
              </a:extLst>
            </p:cNvPr>
            <p:cNvSpPr txBox="1"/>
            <p:nvPr/>
          </p:nvSpPr>
          <p:spPr>
            <a:xfrm>
              <a:off x="1952166" y="1141031"/>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0" name="TextBox 39">
              <a:extLst>
                <a:ext uri="{FF2B5EF4-FFF2-40B4-BE49-F238E27FC236}">
                  <a16:creationId xmlns:a16="http://schemas.microsoft.com/office/drawing/2014/main" id="{C30D7CBA-B76A-0348-8695-515D18D3BE4A}"/>
                </a:ext>
              </a:extLst>
            </p:cNvPr>
            <p:cNvSpPr txBox="1"/>
            <p:nvPr/>
          </p:nvSpPr>
          <p:spPr>
            <a:xfrm>
              <a:off x="2543398" y="1712358"/>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1" name="TextBox 40">
              <a:extLst>
                <a:ext uri="{FF2B5EF4-FFF2-40B4-BE49-F238E27FC236}">
                  <a16:creationId xmlns:a16="http://schemas.microsoft.com/office/drawing/2014/main" id="{7D680AA0-8BA5-A847-8A3C-0AB638236B1D}"/>
                </a:ext>
              </a:extLst>
            </p:cNvPr>
            <p:cNvSpPr txBox="1"/>
            <p:nvPr/>
          </p:nvSpPr>
          <p:spPr>
            <a:xfrm>
              <a:off x="1964411" y="222383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2" name="TextBox 41">
              <a:extLst>
                <a:ext uri="{FF2B5EF4-FFF2-40B4-BE49-F238E27FC236}">
                  <a16:creationId xmlns:a16="http://schemas.microsoft.com/office/drawing/2014/main" id="{D5E5F0CF-53FE-CD44-8619-0F9956AE9E7E}"/>
                </a:ext>
              </a:extLst>
            </p:cNvPr>
            <p:cNvSpPr txBox="1"/>
            <p:nvPr/>
          </p:nvSpPr>
          <p:spPr>
            <a:xfrm>
              <a:off x="1392073" y="2801816"/>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3" name="TextBox 42">
              <a:extLst>
                <a:ext uri="{FF2B5EF4-FFF2-40B4-BE49-F238E27FC236}">
                  <a16:creationId xmlns:a16="http://schemas.microsoft.com/office/drawing/2014/main" id="{0C33DFD4-0F4F-5344-8ECE-5543334D72FF}"/>
                </a:ext>
              </a:extLst>
            </p:cNvPr>
            <p:cNvSpPr txBox="1"/>
            <p:nvPr/>
          </p:nvSpPr>
          <p:spPr>
            <a:xfrm>
              <a:off x="826384" y="2249354"/>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4" name="TextBox 43">
              <a:extLst>
                <a:ext uri="{FF2B5EF4-FFF2-40B4-BE49-F238E27FC236}">
                  <a16:creationId xmlns:a16="http://schemas.microsoft.com/office/drawing/2014/main" id="{06082BE8-0DA1-514E-8F4C-B3CF40740241}"/>
                </a:ext>
              </a:extLst>
            </p:cNvPr>
            <p:cNvSpPr txBox="1"/>
            <p:nvPr/>
          </p:nvSpPr>
          <p:spPr>
            <a:xfrm>
              <a:off x="845804" y="1138322"/>
              <a:ext cx="313044" cy="369332"/>
            </a:xfrm>
            <a:prstGeom prst="rect">
              <a:avLst/>
            </a:prstGeom>
            <a:noFill/>
          </p:spPr>
          <p:txBody>
            <a:bodyPr wrap="none" rtlCol="0">
              <a:spAutoFit/>
            </a:bodyPr>
            <a:lstStyle/>
            <a:p>
              <a:r>
                <a:rPr lang="en-US" sz="1800" b="1" dirty="0">
                  <a:solidFill>
                    <a:srgbClr val="0B4B8E"/>
                  </a:solidFill>
                  <a:latin typeface="+mj-lt"/>
                </a:rPr>
                <a:t>3</a:t>
              </a:r>
            </a:p>
          </p:txBody>
        </p:sp>
      </p:grpSp>
      <p:grpSp>
        <p:nvGrpSpPr>
          <p:cNvPr id="45" name="Group 44">
            <a:extLst>
              <a:ext uri="{FF2B5EF4-FFF2-40B4-BE49-F238E27FC236}">
                <a16:creationId xmlns:a16="http://schemas.microsoft.com/office/drawing/2014/main" id="{16CF79C9-0CF8-EB4F-850B-02F6C0FE16E0}"/>
              </a:ext>
            </a:extLst>
          </p:cNvPr>
          <p:cNvGrpSpPr/>
          <p:nvPr/>
        </p:nvGrpSpPr>
        <p:grpSpPr>
          <a:xfrm>
            <a:off x="931331" y="2098856"/>
            <a:ext cx="2609046" cy="2574846"/>
            <a:chOff x="804331" y="1126105"/>
            <a:chExt cx="2609046" cy="2574846"/>
          </a:xfrm>
        </p:grpSpPr>
        <p:sp>
          <p:nvSpPr>
            <p:cNvPr id="46" name="TextBox 45">
              <a:extLst>
                <a:ext uri="{FF2B5EF4-FFF2-40B4-BE49-F238E27FC236}">
                  <a16:creationId xmlns:a16="http://schemas.microsoft.com/office/drawing/2014/main" id="{A44B3FC2-3638-F748-843C-AD99022F4A5B}"/>
                </a:ext>
              </a:extLst>
            </p:cNvPr>
            <p:cNvSpPr txBox="1"/>
            <p:nvPr/>
          </p:nvSpPr>
          <p:spPr>
            <a:xfrm>
              <a:off x="2555644" y="1126105"/>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7" name="TextBox 46">
              <a:extLst>
                <a:ext uri="{FF2B5EF4-FFF2-40B4-BE49-F238E27FC236}">
                  <a16:creationId xmlns:a16="http://schemas.microsoft.com/office/drawing/2014/main" id="{BEEF77A9-BAF2-5042-86A7-32E8CAB35B52}"/>
                </a:ext>
              </a:extLst>
            </p:cNvPr>
            <p:cNvSpPr txBox="1"/>
            <p:nvPr/>
          </p:nvSpPr>
          <p:spPr>
            <a:xfrm>
              <a:off x="3100333" y="170408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8" name="TextBox 47">
              <a:extLst>
                <a:ext uri="{FF2B5EF4-FFF2-40B4-BE49-F238E27FC236}">
                  <a16:creationId xmlns:a16="http://schemas.microsoft.com/office/drawing/2014/main" id="{582710CB-5867-5347-BFAB-F370F0AB82F3}"/>
                </a:ext>
              </a:extLst>
            </p:cNvPr>
            <p:cNvSpPr txBox="1"/>
            <p:nvPr/>
          </p:nvSpPr>
          <p:spPr>
            <a:xfrm>
              <a:off x="2561239" y="222886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9" name="TextBox 48">
              <a:extLst>
                <a:ext uri="{FF2B5EF4-FFF2-40B4-BE49-F238E27FC236}">
                  <a16:creationId xmlns:a16="http://schemas.microsoft.com/office/drawing/2014/main" id="{CCD54298-1A17-8447-8899-75F93D70BB3F}"/>
                </a:ext>
              </a:extLst>
            </p:cNvPr>
            <p:cNvSpPr txBox="1"/>
            <p:nvPr/>
          </p:nvSpPr>
          <p:spPr>
            <a:xfrm>
              <a:off x="1968954" y="2800190"/>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50" name="TextBox 49">
              <a:extLst>
                <a:ext uri="{FF2B5EF4-FFF2-40B4-BE49-F238E27FC236}">
                  <a16:creationId xmlns:a16="http://schemas.microsoft.com/office/drawing/2014/main" id="{2DF8CF0A-34DF-EF44-9A34-BC02380DD8AF}"/>
                </a:ext>
              </a:extLst>
            </p:cNvPr>
            <p:cNvSpPr txBox="1"/>
            <p:nvPr/>
          </p:nvSpPr>
          <p:spPr>
            <a:xfrm>
              <a:off x="1389967" y="333161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51" name="TextBox 50">
              <a:extLst>
                <a:ext uri="{FF2B5EF4-FFF2-40B4-BE49-F238E27FC236}">
                  <a16:creationId xmlns:a16="http://schemas.microsoft.com/office/drawing/2014/main" id="{57DC0FA9-F3AC-434D-86EC-A87E0456EE3C}"/>
                </a:ext>
              </a:extLst>
            </p:cNvPr>
            <p:cNvSpPr txBox="1"/>
            <p:nvPr/>
          </p:nvSpPr>
          <p:spPr>
            <a:xfrm>
              <a:off x="804331" y="2799105"/>
              <a:ext cx="313044" cy="369332"/>
            </a:xfrm>
            <a:prstGeom prst="rect">
              <a:avLst/>
            </a:prstGeom>
            <a:noFill/>
          </p:spPr>
          <p:txBody>
            <a:bodyPr wrap="none" rtlCol="0">
              <a:spAutoFit/>
            </a:bodyPr>
            <a:lstStyle/>
            <a:p>
              <a:r>
                <a:rPr lang="en-US" sz="1800" b="1" dirty="0">
                  <a:solidFill>
                    <a:srgbClr val="0B4B8E"/>
                  </a:solidFill>
                  <a:latin typeface="+mj-lt"/>
                </a:rPr>
                <a:t>4</a:t>
              </a:r>
            </a:p>
          </p:txBody>
        </p:sp>
      </p:grpSp>
      <p:grpSp>
        <p:nvGrpSpPr>
          <p:cNvPr id="52" name="Group 51">
            <a:extLst>
              <a:ext uri="{FF2B5EF4-FFF2-40B4-BE49-F238E27FC236}">
                <a16:creationId xmlns:a16="http://schemas.microsoft.com/office/drawing/2014/main" id="{8EBFE095-399E-0449-9E27-29EC7112449C}"/>
              </a:ext>
            </a:extLst>
          </p:cNvPr>
          <p:cNvGrpSpPr/>
          <p:nvPr/>
        </p:nvGrpSpPr>
        <p:grpSpPr>
          <a:xfrm>
            <a:off x="950752" y="2092207"/>
            <a:ext cx="3221278" cy="3139524"/>
            <a:chOff x="823752" y="1119456"/>
            <a:chExt cx="3221278" cy="3139524"/>
          </a:xfrm>
        </p:grpSpPr>
        <p:sp>
          <p:nvSpPr>
            <p:cNvPr id="53" name="TextBox 52">
              <a:extLst>
                <a:ext uri="{FF2B5EF4-FFF2-40B4-BE49-F238E27FC236}">
                  <a16:creationId xmlns:a16="http://schemas.microsoft.com/office/drawing/2014/main" id="{595645F5-DF7D-394F-9D2B-E7356B7A6666}"/>
                </a:ext>
              </a:extLst>
            </p:cNvPr>
            <p:cNvSpPr txBox="1"/>
            <p:nvPr/>
          </p:nvSpPr>
          <p:spPr>
            <a:xfrm>
              <a:off x="3127456" y="1119456"/>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4" name="TextBox 53">
              <a:extLst>
                <a:ext uri="{FF2B5EF4-FFF2-40B4-BE49-F238E27FC236}">
                  <a16:creationId xmlns:a16="http://schemas.microsoft.com/office/drawing/2014/main" id="{15D060F1-BBD7-7C45-8698-F69B8D1BA33E}"/>
                </a:ext>
              </a:extLst>
            </p:cNvPr>
            <p:cNvSpPr txBox="1"/>
            <p:nvPr/>
          </p:nvSpPr>
          <p:spPr>
            <a:xfrm>
              <a:off x="3731986" y="1710733"/>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5" name="TextBox 54">
              <a:extLst>
                <a:ext uri="{FF2B5EF4-FFF2-40B4-BE49-F238E27FC236}">
                  <a16:creationId xmlns:a16="http://schemas.microsoft.com/office/drawing/2014/main" id="{8BCDACE8-2D8D-3F46-B482-E4AC36384CEE}"/>
                </a:ext>
              </a:extLst>
            </p:cNvPr>
            <p:cNvSpPr txBox="1"/>
            <p:nvPr/>
          </p:nvSpPr>
          <p:spPr>
            <a:xfrm>
              <a:off x="3113105" y="224216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6" name="TextBox 55">
              <a:extLst>
                <a:ext uri="{FF2B5EF4-FFF2-40B4-BE49-F238E27FC236}">
                  <a16:creationId xmlns:a16="http://schemas.microsoft.com/office/drawing/2014/main" id="{ABEB5438-4908-6646-AC87-2BAD5D85A2CD}"/>
                </a:ext>
              </a:extLst>
            </p:cNvPr>
            <p:cNvSpPr txBox="1"/>
            <p:nvPr/>
          </p:nvSpPr>
          <p:spPr>
            <a:xfrm>
              <a:off x="2580660" y="278024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7" name="TextBox 56">
              <a:extLst>
                <a:ext uri="{FF2B5EF4-FFF2-40B4-BE49-F238E27FC236}">
                  <a16:creationId xmlns:a16="http://schemas.microsoft.com/office/drawing/2014/main" id="{D2A46B12-2F7B-CF45-8F1E-85D08B3E7E5F}"/>
                </a:ext>
              </a:extLst>
            </p:cNvPr>
            <p:cNvSpPr txBox="1"/>
            <p:nvPr/>
          </p:nvSpPr>
          <p:spPr>
            <a:xfrm>
              <a:off x="1961779" y="3338270"/>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8" name="TextBox 57">
              <a:extLst>
                <a:ext uri="{FF2B5EF4-FFF2-40B4-BE49-F238E27FC236}">
                  <a16:creationId xmlns:a16="http://schemas.microsoft.com/office/drawing/2014/main" id="{FE628D1B-87DE-DC4E-A386-FD380E1F00D1}"/>
                </a:ext>
              </a:extLst>
            </p:cNvPr>
            <p:cNvSpPr txBox="1"/>
            <p:nvPr/>
          </p:nvSpPr>
          <p:spPr>
            <a:xfrm>
              <a:off x="1409388" y="3889648"/>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9" name="TextBox 58">
              <a:extLst>
                <a:ext uri="{FF2B5EF4-FFF2-40B4-BE49-F238E27FC236}">
                  <a16:creationId xmlns:a16="http://schemas.microsoft.com/office/drawing/2014/main" id="{6351DC56-BA6C-9545-889F-7DBABE31EFE6}"/>
                </a:ext>
              </a:extLst>
            </p:cNvPr>
            <p:cNvSpPr txBox="1"/>
            <p:nvPr/>
          </p:nvSpPr>
          <p:spPr>
            <a:xfrm>
              <a:off x="823752" y="3343835"/>
              <a:ext cx="313044" cy="369332"/>
            </a:xfrm>
            <a:prstGeom prst="rect">
              <a:avLst/>
            </a:prstGeom>
            <a:noFill/>
          </p:spPr>
          <p:txBody>
            <a:bodyPr wrap="none" rtlCol="0">
              <a:spAutoFit/>
            </a:bodyPr>
            <a:lstStyle/>
            <a:p>
              <a:r>
                <a:rPr lang="en-US" sz="1800" b="1" dirty="0">
                  <a:solidFill>
                    <a:srgbClr val="0B4B8E"/>
                  </a:solidFill>
                  <a:latin typeface="+mj-lt"/>
                </a:rPr>
                <a:t>5</a:t>
              </a:r>
            </a:p>
          </p:txBody>
        </p:sp>
      </p:grpSp>
      <p:sp>
        <p:nvSpPr>
          <p:cNvPr id="60" name="TextBox 59">
            <a:extLst>
              <a:ext uri="{FF2B5EF4-FFF2-40B4-BE49-F238E27FC236}">
                <a16:creationId xmlns:a16="http://schemas.microsoft.com/office/drawing/2014/main" id="{FF4693A9-3064-1E45-B269-73D574A0F532}"/>
              </a:ext>
            </a:extLst>
          </p:cNvPr>
          <p:cNvSpPr txBox="1"/>
          <p:nvPr/>
        </p:nvSpPr>
        <p:spPr>
          <a:xfrm>
            <a:off x="3859512" y="2098857"/>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1" name="TextBox 60">
            <a:extLst>
              <a:ext uri="{FF2B5EF4-FFF2-40B4-BE49-F238E27FC236}">
                <a16:creationId xmlns:a16="http://schemas.microsoft.com/office/drawing/2014/main" id="{0C2E88CD-1790-7940-80AC-C2AFE254CE40}"/>
              </a:ext>
            </a:extLst>
          </p:cNvPr>
          <p:cNvSpPr txBox="1"/>
          <p:nvPr/>
        </p:nvSpPr>
        <p:spPr>
          <a:xfrm>
            <a:off x="3852337" y="3195506"/>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2" name="TextBox 61">
            <a:extLst>
              <a:ext uri="{FF2B5EF4-FFF2-40B4-BE49-F238E27FC236}">
                <a16:creationId xmlns:a16="http://schemas.microsoft.com/office/drawing/2014/main" id="{6EBDDC63-E562-0F43-89A8-01F432304FDC}"/>
              </a:ext>
            </a:extLst>
          </p:cNvPr>
          <p:cNvSpPr txBox="1"/>
          <p:nvPr/>
        </p:nvSpPr>
        <p:spPr>
          <a:xfrm>
            <a:off x="3253403" y="3766833"/>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3" name="TextBox 62">
            <a:extLst>
              <a:ext uri="{FF2B5EF4-FFF2-40B4-BE49-F238E27FC236}">
                <a16:creationId xmlns:a16="http://schemas.microsoft.com/office/drawing/2014/main" id="{6A8116C9-6E70-4F46-BC58-30CBDC6B8D9E}"/>
              </a:ext>
            </a:extLst>
          </p:cNvPr>
          <p:cNvSpPr txBox="1"/>
          <p:nvPr/>
        </p:nvSpPr>
        <p:spPr>
          <a:xfrm>
            <a:off x="2701011" y="4318212"/>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4" name="TextBox 63">
            <a:extLst>
              <a:ext uri="{FF2B5EF4-FFF2-40B4-BE49-F238E27FC236}">
                <a16:creationId xmlns:a16="http://schemas.microsoft.com/office/drawing/2014/main" id="{F15CBDF7-180B-524F-9520-DA2F72D5EC0F}"/>
              </a:ext>
            </a:extLst>
          </p:cNvPr>
          <p:cNvSpPr txBox="1"/>
          <p:nvPr/>
        </p:nvSpPr>
        <p:spPr>
          <a:xfrm>
            <a:off x="2088779" y="4862941"/>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5" name="TextBox 64">
            <a:extLst>
              <a:ext uri="{FF2B5EF4-FFF2-40B4-BE49-F238E27FC236}">
                <a16:creationId xmlns:a16="http://schemas.microsoft.com/office/drawing/2014/main" id="{AA91E135-EC41-D944-A32C-45DE5090C85A}"/>
              </a:ext>
            </a:extLst>
          </p:cNvPr>
          <p:cNvSpPr txBox="1"/>
          <p:nvPr/>
        </p:nvSpPr>
        <p:spPr>
          <a:xfrm>
            <a:off x="957928" y="4842450"/>
            <a:ext cx="313044" cy="369332"/>
          </a:xfrm>
          <a:prstGeom prst="rect">
            <a:avLst/>
          </a:prstGeom>
          <a:noFill/>
        </p:spPr>
        <p:txBody>
          <a:bodyPr wrap="none" rtlCol="0">
            <a:spAutoFit/>
          </a:bodyPr>
          <a:lstStyle/>
          <a:p>
            <a:r>
              <a:rPr lang="en-US" sz="1800" b="1" dirty="0">
                <a:solidFill>
                  <a:srgbClr val="0B4B8E"/>
                </a:solidFill>
                <a:latin typeface="+mj-lt"/>
              </a:rPr>
              <a:t>6</a:t>
            </a:r>
          </a:p>
        </p:txBody>
      </p:sp>
      <p:grpSp>
        <p:nvGrpSpPr>
          <p:cNvPr id="66" name="Group 65">
            <a:extLst>
              <a:ext uri="{FF2B5EF4-FFF2-40B4-BE49-F238E27FC236}">
                <a16:creationId xmlns:a16="http://schemas.microsoft.com/office/drawing/2014/main" id="{37B69C93-1A79-6E47-AEAA-AF6E44546C6B}"/>
              </a:ext>
            </a:extLst>
          </p:cNvPr>
          <p:cNvGrpSpPr/>
          <p:nvPr/>
        </p:nvGrpSpPr>
        <p:grpSpPr>
          <a:xfrm>
            <a:off x="2692257" y="3777965"/>
            <a:ext cx="1463843" cy="1452682"/>
            <a:chOff x="2565257" y="2805214"/>
            <a:chExt cx="1463843" cy="1452682"/>
          </a:xfrm>
        </p:grpSpPr>
        <p:sp>
          <p:nvSpPr>
            <p:cNvPr id="67" name="TextBox 66">
              <a:extLst>
                <a:ext uri="{FF2B5EF4-FFF2-40B4-BE49-F238E27FC236}">
                  <a16:creationId xmlns:a16="http://schemas.microsoft.com/office/drawing/2014/main" id="{212BD783-9B01-5148-9C22-EAF1036035F0}"/>
                </a:ext>
              </a:extLst>
            </p:cNvPr>
            <p:cNvSpPr txBox="1"/>
            <p:nvPr/>
          </p:nvSpPr>
          <p:spPr>
            <a:xfrm>
              <a:off x="3716056" y="2805214"/>
              <a:ext cx="313044" cy="369332"/>
            </a:xfrm>
            <a:prstGeom prst="rect">
              <a:avLst/>
            </a:prstGeom>
            <a:noFill/>
          </p:spPr>
          <p:txBody>
            <a:bodyPr wrap="none" rtlCol="0">
              <a:spAutoFit/>
            </a:bodyPr>
            <a:lstStyle/>
            <a:p>
              <a:r>
                <a:rPr lang="en-US" sz="1800" b="1" dirty="0">
                  <a:solidFill>
                    <a:srgbClr val="0B4B8E"/>
                  </a:solidFill>
                  <a:latin typeface="+mj-lt"/>
                </a:rPr>
                <a:t>7</a:t>
              </a:r>
            </a:p>
          </p:txBody>
        </p:sp>
        <p:sp>
          <p:nvSpPr>
            <p:cNvPr id="68" name="TextBox 67">
              <a:extLst>
                <a:ext uri="{FF2B5EF4-FFF2-40B4-BE49-F238E27FC236}">
                  <a16:creationId xmlns:a16="http://schemas.microsoft.com/office/drawing/2014/main" id="{D3560C90-EDD6-FD48-9209-CB9C06FBDBA9}"/>
                </a:ext>
              </a:extLst>
            </p:cNvPr>
            <p:cNvSpPr txBox="1"/>
            <p:nvPr/>
          </p:nvSpPr>
          <p:spPr>
            <a:xfrm>
              <a:off x="2565257" y="3888564"/>
              <a:ext cx="313044" cy="369332"/>
            </a:xfrm>
            <a:prstGeom prst="rect">
              <a:avLst/>
            </a:prstGeom>
            <a:noFill/>
          </p:spPr>
          <p:txBody>
            <a:bodyPr wrap="none" rtlCol="0">
              <a:spAutoFit/>
            </a:bodyPr>
            <a:lstStyle/>
            <a:p>
              <a:r>
                <a:rPr lang="en-US" sz="1800" b="1" dirty="0">
                  <a:solidFill>
                    <a:srgbClr val="0B4B8E"/>
                  </a:solidFill>
                  <a:latin typeface="+mj-lt"/>
                </a:rPr>
                <a:t>7</a:t>
              </a:r>
            </a:p>
          </p:txBody>
        </p:sp>
        <p:sp>
          <p:nvSpPr>
            <p:cNvPr id="69" name="TextBox 68">
              <a:extLst>
                <a:ext uri="{FF2B5EF4-FFF2-40B4-BE49-F238E27FC236}">
                  <a16:creationId xmlns:a16="http://schemas.microsoft.com/office/drawing/2014/main" id="{2CA0D746-02E6-E445-B496-F7C3211E4E98}"/>
                </a:ext>
              </a:extLst>
            </p:cNvPr>
            <p:cNvSpPr txBox="1"/>
            <p:nvPr/>
          </p:nvSpPr>
          <p:spPr>
            <a:xfrm>
              <a:off x="3256224" y="3376000"/>
              <a:ext cx="313044" cy="369332"/>
            </a:xfrm>
            <a:prstGeom prst="rect">
              <a:avLst/>
            </a:prstGeom>
            <a:noFill/>
          </p:spPr>
          <p:txBody>
            <a:bodyPr wrap="none" rtlCol="0">
              <a:spAutoFit/>
            </a:bodyPr>
            <a:lstStyle/>
            <a:p>
              <a:r>
                <a:rPr lang="en-US" sz="1800" b="1" dirty="0">
                  <a:solidFill>
                    <a:srgbClr val="0B4B8E"/>
                  </a:solidFill>
                  <a:latin typeface="+mj-lt"/>
                </a:rPr>
                <a:t>7</a:t>
              </a:r>
            </a:p>
          </p:txBody>
        </p:sp>
      </p:grpSp>
      <p:sp>
        <p:nvSpPr>
          <p:cNvPr id="2" name="Title 1">
            <a:extLst>
              <a:ext uri="{FF2B5EF4-FFF2-40B4-BE49-F238E27FC236}">
                <a16:creationId xmlns:a16="http://schemas.microsoft.com/office/drawing/2014/main" id="{4E8581C6-0C1B-4B41-8035-E25D0015339D}"/>
              </a:ext>
            </a:extLst>
          </p:cNvPr>
          <p:cNvSpPr>
            <a:spLocks noGrp="1"/>
          </p:cNvSpPr>
          <p:nvPr>
            <p:ph type="title"/>
          </p:nvPr>
        </p:nvSpPr>
        <p:spPr/>
        <p:txBody>
          <a:bodyPr/>
          <a:lstStyle/>
          <a:p>
            <a:r>
              <a:rPr lang="en-US" dirty="0"/>
              <a:t>Maze Router Walkthrough – II </a:t>
            </a:r>
          </a:p>
        </p:txBody>
      </p:sp>
      <p:sp>
        <p:nvSpPr>
          <p:cNvPr id="71" name="Content Placeholder 2">
            <a:extLst>
              <a:ext uri="{FF2B5EF4-FFF2-40B4-BE49-F238E27FC236}">
                <a16:creationId xmlns:a16="http://schemas.microsoft.com/office/drawing/2014/main" id="{239E7B04-F5EF-9741-B7D4-33A1989546F9}"/>
              </a:ext>
            </a:extLst>
          </p:cNvPr>
          <p:cNvSpPr>
            <a:spLocks noGrp="1"/>
          </p:cNvSpPr>
          <p:nvPr>
            <p:ph idx="1"/>
          </p:nvPr>
        </p:nvSpPr>
        <p:spPr>
          <a:xfrm>
            <a:off x="4871922" y="1466849"/>
            <a:ext cx="6481877" cy="4710113"/>
          </a:xfrm>
        </p:spPr>
        <p:txBody>
          <a:bodyPr/>
          <a:lstStyle/>
          <a:p>
            <a:r>
              <a:rPr lang="en-US" b="1" dirty="0"/>
              <a:t>Now what? </a:t>
            </a:r>
            <a:r>
              <a:rPr lang="en-US" b="1" dirty="0" err="1">
                <a:solidFill>
                  <a:srgbClr val="FF0000"/>
                </a:solidFill>
              </a:rPr>
              <a:t>Backtrace</a:t>
            </a:r>
            <a:endParaRPr lang="en-US" b="1" dirty="0">
              <a:solidFill>
                <a:srgbClr val="FF0000"/>
              </a:solidFill>
            </a:endParaRPr>
          </a:p>
          <a:p>
            <a:pPr lvl="1"/>
            <a:r>
              <a:rPr lang="en-US" dirty="0"/>
              <a:t>Select a shortest-path (</a:t>
            </a:r>
            <a:r>
              <a:rPr lang="en-US" b="1" dirty="0"/>
              <a:t>any</a:t>
            </a:r>
            <a:r>
              <a:rPr lang="en-US" dirty="0"/>
              <a:t> shortest-path) from target back to source</a:t>
            </a:r>
          </a:p>
          <a:p>
            <a:pPr lvl="1"/>
            <a:r>
              <a:rPr lang="en-US" dirty="0"/>
              <a:t>Mark its cells so they cannot be used again – mark them as </a:t>
            </a:r>
            <a:r>
              <a:rPr lang="en-US" b="1" dirty="0"/>
              <a:t>obstacles</a:t>
            </a:r>
            <a:r>
              <a:rPr lang="en-US" dirty="0"/>
              <a:t> for later wires we want to route</a:t>
            </a:r>
          </a:p>
          <a:p>
            <a:pPr lvl="1"/>
            <a:r>
              <a:rPr lang="en-US" dirty="0"/>
              <a:t>Since there are many paths back, optimization information can be used to select the best one</a:t>
            </a:r>
          </a:p>
          <a:p>
            <a:pPr lvl="1"/>
            <a:r>
              <a:rPr lang="en-US" dirty="0"/>
              <a:t>Here, just follow the pathlengths in the cells </a:t>
            </a:r>
            <a:r>
              <a:rPr lang="en-US" b="1" dirty="0"/>
              <a:t>in descending order</a:t>
            </a:r>
          </a:p>
        </p:txBody>
      </p:sp>
    </p:spTree>
    <p:extLst>
      <p:ext uri="{BB962C8B-B14F-4D97-AF65-F5344CB8AC3E}">
        <p14:creationId xmlns:p14="http://schemas.microsoft.com/office/powerpoint/2010/main" val="1583498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0BAF64-3671-8E48-BAC0-C3F23988B4A4}"/>
              </a:ext>
            </a:extLst>
          </p:cNvPr>
          <p:cNvGrpSpPr/>
          <p:nvPr/>
        </p:nvGrpSpPr>
        <p:grpSpPr>
          <a:xfrm>
            <a:off x="838200" y="2036999"/>
            <a:ext cx="3556000" cy="3309938"/>
            <a:chOff x="711200" y="1057275"/>
            <a:chExt cx="3556000" cy="3309938"/>
          </a:xfrm>
        </p:grpSpPr>
        <p:sp>
          <p:nvSpPr>
            <p:cNvPr id="71" name="Rectangle 70">
              <a:extLst>
                <a:ext uri="{FF2B5EF4-FFF2-40B4-BE49-F238E27FC236}">
                  <a16:creationId xmlns:a16="http://schemas.microsoft.com/office/drawing/2014/main" id="{EE3A123E-E8B6-A64D-A436-8916B229703A}"/>
                </a:ext>
              </a:extLst>
            </p:cNvPr>
            <p:cNvSpPr/>
            <p:nvPr/>
          </p:nvSpPr>
          <p:spPr>
            <a:xfrm>
              <a:off x="1289901" y="1595915"/>
              <a:ext cx="538567" cy="2220439"/>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72" name="Rectangle 71">
              <a:extLst>
                <a:ext uri="{FF2B5EF4-FFF2-40B4-BE49-F238E27FC236}">
                  <a16:creationId xmlns:a16="http://schemas.microsoft.com/office/drawing/2014/main" id="{4A7F8F98-BCF1-D64F-B836-7A42500C4795}"/>
                </a:ext>
              </a:extLst>
            </p:cNvPr>
            <p:cNvSpPr/>
            <p:nvPr/>
          </p:nvSpPr>
          <p:spPr>
            <a:xfrm>
              <a:off x="1289901" y="3264975"/>
              <a:ext cx="2287246" cy="545271"/>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nvGrpSpPr>
            <p:cNvPr id="73" name="Group 15">
              <a:extLst>
                <a:ext uri="{FF2B5EF4-FFF2-40B4-BE49-F238E27FC236}">
                  <a16:creationId xmlns:a16="http://schemas.microsoft.com/office/drawing/2014/main" id="{4CE56951-CA24-8045-AE2B-33E7031EE3F2}"/>
                </a:ext>
              </a:extLst>
            </p:cNvPr>
            <p:cNvGrpSpPr>
              <a:grpSpLocks/>
            </p:cNvGrpSpPr>
            <p:nvPr/>
          </p:nvGrpSpPr>
          <p:grpSpPr bwMode="auto">
            <a:xfrm>
              <a:off x="711200" y="1057275"/>
              <a:ext cx="3556000" cy="3309938"/>
              <a:chOff x="448" y="888"/>
              <a:chExt cx="2240" cy="2780"/>
            </a:xfrm>
          </p:grpSpPr>
          <p:sp>
            <p:nvSpPr>
              <p:cNvPr id="74" name="Rectangle 4">
                <a:extLst>
                  <a:ext uri="{FF2B5EF4-FFF2-40B4-BE49-F238E27FC236}">
                    <a16:creationId xmlns:a16="http://schemas.microsoft.com/office/drawing/2014/main" id="{9BF1ED05-2212-624B-BF36-4EE519DA695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75" name="Line 5">
                <a:extLst>
                  <a:ext uri="{FF2B5EF4-FFF2-40B4-BE49-F238E27FC236}">
                    <a16:creationId xmlns:a16="http://schemas.microsoft.com/office/drawing/2014/main" id="{CDFBBE7A-9010-B04E-BF98-9C1FD62EC183}"/>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6" name="Line 6">
                <a:extLst>
                  <a:ext uri="{FF2B5EF4-FFF2-40B4-BE49-F238E27FC236}">
                    <a16:creationId xmlns:a16="http://schemas.microsoft.com/office/drawing/2014/main" id="{A18F9328-E6B5-BC41-AB1B-04CC07C34DB2}"/>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7" name="Line 7">
                <a:extLst>
                  <a:ext uri="{FF2B5EF4-FFF2-40B4-BE49-F238E27FC236}">
                    <a16:creationId xmlns:a16="http://schemas.microsoft.com/office/drawing/2014/main" id="{CBBC2212-8A46-6A4A-8BBE-26996EFF4933}"/>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8" name="Line 8">
                <a:extLst>
                  <a:ext uri="{FF2B5EF4-FFF2-40B4-BE49-F238E27FC236}">
                    <a16:creationId xmlns:a16="http://schemas.microsoft.com/office/drawing/2014/main" id="{CDFA4461-89B3-A046-B583-EA3855D54099}"/>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9" name="Line 9">
                <a:extLst>
                  <a:ext uri="{FF2B5EF4-FFF2-40B4-BE49-F238E27FC236}">
                    <a16:creationId xmlns:a16="http://schemas.microsoft.com/office/drawing/2014/main" id="{55B40492-41CB-ED4C-888F-256C1442F362}"/>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0" name="Line 10">
                <a:extLst>
                  <a:ext uri="{FF2B5EF4-FFF2-40B4-BE49-F238E27FC236}">
                    <a16:creationId xmlns:a16="http://schemas.microsoft.com/office/drawing/2014/main" id="{F4DC105B-B66B-7D4A-A1BA-B57BC0095F51}"/>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1" name="Line 11">
                <a:extLst>
                  <a:ext uri="{FF2B5EF4-FFF2-40B4-BE49-F238E27FC236}">
                    <a16:creationId xmlns:a16="http://schemas.microsoft.com/office/drawing/2014/main" id="{9EE7FC94-D654-F04D-8779-01227CB09FFE}"/>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2" name="Line 12">
                <a:extLst>
                  <a:ext uri="{FF2B5EF4-FFF2-40B4-BE49-F238E27FC236}">
                    <a16:creationId xmlns:a16="http://schemas.microsoft.com/office/drawing/2014/main" id="{B236AAC7-A393-7943-AE16-C96ADD9D42A7}"/>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3" name="Line 13">
                <a:extLst>
                  <a:ext uri="{FF2B5EF4-FFF2-40B4-BE49-F238E27FC236}">
                    <a16:creationId xmlns:a16="http://schemas.microsoft.com/office/drawing/2014/main" id="{E24A1291-8690-344E-9E9C-0271D7E437A8}"/>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4" name="Line 14">
                <a:extLst>
                  <a:ext uri="{FF2B5EF4-FFF2-40B4-BE49-F238E27FC236}">
                    <a16:creationId xmlns:a16="http://schemas.microsoft.com/office/drawing/2014/main" id="{63971A48-AA77-5F4B-A9C5-D92050B22069}"/>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85" name="Rectangle 16">
              <a:extLst>
                <a:ext uri="{FF2B5EF4-FFF2-40B4-BE49-F238E27FC236}">
                  <a16:creationId xmlns:a16="http://schemas.microsoft.com/office/drawing/2014/main" id="{756AADE6-1783-7E42-9C51-60CA40FAEC47}"/>
                </a:ext>
              </a:extLst>
            </p:cNvPr>
            <p:cNvSpPr>
              <a:spLocks noChangeArrowheads="1"/>
            </p:cNvSpPr>
            <p:nvPr/>
          </p:nvSpPr>
          <p:spPr bwMode="auto">
            <a:xfrm>
              <a:off x="1236137" y="1661302"/>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86" name="Rectangle 17">
              <a:extLst>
                <a:ext uri="{FF2B5EF4-FFF2-40B4-BE49-F238E27FC236}">
                  <a16:creationId xmlns:a16="http://schemas.microsoft.com/office/drawing/2014/main" id="{466B1C84-D77E-B04D-A3AC-0E968CD11C10}"/>
                </a:ext>
              </a:extLst>
            </p:cNvPr>
            <p:cNvSpPr>
              <a:spLocks noChangeArrowheads="1"/>
            </p:cNvSpPr>
            <p:nvPr/>
          </p:nvSpPr>
          <p:spPr bwMode="auto">
            <a:xfrm>
              <a:off x="2977233" y="3360527"/>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grpSp>
          <p:nvGrpSpPr>
            <p:cNvPr id="87" name="Group 86">
              <a:extLst>
                <a:ext uri="{FF2B5EF4-FFF2-40B4-BE49-F238E27FC236}">
                  <a16:creationId xmlns:a16="http://schemas.microsoft.com/office/drawing/2014/main" id="{2FF11A47-3278-2642-8F1F-D8BE8F612FAF}"/>
                </a:ext>
              </a:extLst>
            </p:cNvPr>
            <p:cNvGrpSpPr/>
            <p:nvPr/>
          </p:nvGrpSpPr>
          <p:grpSpPr>
            <a:xfrm>
              <a:off x="1296024" y="1595373"/>
              <a:ext cx="2287246" cy="2220439"/>
              <a:chOff x="1442301" y="1748315"/>
              <a:chExt cx="2287246" cy="2220439"/>
            </a:xfrm>
            <a:solidFill>
              <a:srgbClr val="000000"/>
            </a:solidFill>
          </p:grpSpPr>
          <p:sp>
            <p:nvSpPr>
              <p:cNvPr id="88" name="Rectangle 87">
                <a:extLst>
                  <a:ext uri="{FF2B5EF4-FFF2-40B4-BE49-F238E27FC236}">
                    <a16:creationId xmlns:a16="http://schemas.microsoft.com/office/drawing/2014/main" id="{9E7A06AC-76DA-4945-B9A6-D76AE6DEE268}"/>
                  </a:ext>
                </a:extLst>
              </p:cNvPr>
              <p:cNvSpPr/>
              <p:nvPr/>
            </p:nvSpPr>
            <p:spPr>
              <a:xfrm>
                <a:off x="1442301" y="1748315"/>
                <a:ext cx="538567" cy="2220439"/>
              </a:xfrm>
              <a:prstGeom prst="rect">
                <a:avLst/>
              </a:prstGeom>
              <a:grp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89" name="Rectangle 88">
                <a:extLst>
                  <a:ext uri="{FF2B5EF4-FFF2-40B4-BE49-F238E27FC236}">
                    <a16:creationId xmlns:a16="http://schemas.microsoft.com/office/drawing/2014/main" id="{9A98C7FD-9C94-B345-8095-C779DA1C516E}"/>
                  </a:ext>
                </a:extLst>
              </p:cNvPr>
              <p:cNvSpPr/>
              <p:nvPr/>
            </p:nvSpPr>
            <p:spPr>
              <a:xfrm>
                <a:off x="1442301" y="3417375"/>
                <a:ext cx="2287246" cy="545271"/>
              </a:xfrm>
              <a:prstGeom prst="rect">
                <a:avLst/>
              </a:prstGeom>
              <a:grp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grpSp>
      <p:sp>
        <p:nvSpPr>
          <p:cNvPr id="2" name="Title 1">
            <a:extLst>
              <a:ext uri="{FF2B5EF4-FFF2-40B4-BE49-F238E27FC236}">
                <a16:creationId xmlns:a16="http://schemas.microsoft.com/office/drawing/2014/main" id="{4E8581C6-0C1B-4B41-8035-E25D0015339D}"/>
              </a:ext>
            </a:extLst>
          </p:cNvPr>
          <p:cNvSpPr>
            <a:spLocks noGrp="1"/>
          </p:cNvSpPr>
          <p:nvPr>
            <p:ph type="title"/>
          </p:nvPr>
        </p:nvSpPr>
        <p:spPr/>
        <p:txBody>
          <a:bodyPr/>
          <a:lstStyle/>
          <a:p>
            <a:r>
              <a:rPr lang="en-US" dirty="0"/>
              <a:t>Maze Router Walkthrough – III </a:t>
            </a:r>
          </a:p>
        </p:txBody>
      </p:sp>
      <p:sp>
        <p:nvSpPr>
          <p:cNvPr id="90" name="Content Placeholder 2">
            <a:extLst>
              <a:ext uri="{FF2B5EF4-FFF2-40B4-BE49-F238E27FC236}">
                <a16:creationId xmlns:a16="http://schemas.microsoft.com/office/drawing/2014/main" id="{EA638562-384B-4348-B00A-36FEB21D75C0}"/>
              </a:ext>
            </a:extLst>
          </p:cNvPr>
          <p:cNvSpPr>
            <a:spLocks noGrp="1"/>
          </p:cNvSpPr>
          <p:nvPr>
            <p:ph idx="1"/>
          </p:nvPr>
        </p:nvSpPr>
        <p:spPr>
          <a:xfrm>
            <a:off x="4871922" y="1466849"/>
            <a:ext cx="6481877" cy="4710113"/>
          </a:xfrm>
        </p:spPr>
        <p:txBody>
          <a:bodyPr/>
          <a:lstStyle/>
          <a:p>
            <a:r>
              <a:rPr lang="en-US" b="1" dirty="0"/>
              <a:t>Now what? </a:t>
            </a:r>
            <a:r>
              <a:rPr lang="en-US" b="1" dirty="0">
                <a:solidFill>
                  <a:srgbClr val="FF0000"/>
                </a:solidFill>
              </a:rPr>
              <a:t>Clean-up</a:t>
            </a:r>
          </a:p>
          <a:p>
            <a:pPr lvl="1"/>
            <a:r>
              <a:rPr lang="en-US" dirty="0"/>
              <a:t>Clean up the grid for the next net, leaving the </a:t>
            </a:r>
            <a:r>
              <a:rPr lang="en-US" b="1" dirty="0"/>
              <a:t>S</a:t>
            </a:r>
            <a:r>
              <a:rPr lang="en-US" dirty="0"/>
              <a:t> to </a:t>
            </a:r>
            <a:r>
              <a:rPr lang="en-US" b="1" dirty="0"/>
              <a:t>T</a:t>
            </a:r>
            <a:r>
              <a:rPr lang="en-US" dirty="0"/>
              <a:t> path as an </a:t>
            </a:r>
            <a:r>
              <a:rPr lang="en-US" b="1" dirty="0"/>
              <a:t>obstacle</a:t>
            </a:r>
            <a:endParaRPr lang="en-US" dirty="0"/>
          </a:p>
          <a:p>
            <a:pPr lvl="1"/>
            <a:r>
              <a:rPr lang="en-US" dirty="0"/>
              <a:t>Now, ready to route the next net with the obstacles from the previously routed net in place in the grid</a:t>
            </a:r>
          </a:p>
        </p:txBody>
      </p:sp>
    </p:spTree>
    <p:extLst>
      <p:ext uri="{BB962C8B-B14F-4D97-AF65-F5344CB8AC3E}">
        <p14:creationId xmlns:p14="http://schemas.microsoft.com/office/powerpoint/2010/main" val="151103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0BAF64-3671-8E48-BAC0-C3F23988B4A4}"/>
              </a:ext>
            </a:extLst>
          </p:cNvPr>
          <p:cNvGrpSpPr/>
          <p:nvPr/>
        </p:nvGrpSpPr>
        <p:grpSpPr>
          <a:xfrm>
            <a:off x="838200" y="2036999"/>
            <a:ext cx="3556000" cy="3309938"/>
            <a:chOff x="711200" y="1057275"/>
            <a:chExt cx="3556000" cy="3309938"/>
          </a:xfrm>
        </p:grpSpPr>
        <p:sp>
          <p:nvSpPr>
            <p:cNvPr id="71" name="Rectangle 70">
              <a:extLst>
                <a:ext uri="{FF2B5EF4-FFF2-40B4-BE49-F238E27FC236}">
                  <a16:creationId xmlns:a16="http://schemas.microsoft.com/office/drawing/2014/main" id="{EE3A123E-E8B6-A64D-A436-8916B229703A}"/>
                </a:ext>
              </a:extLst>
            </p:cNvPr>
            <p:cNvSpPr/>
            <p:nvPr/>
          </p:nvSpPr>
          <p:spPr>
            <a:xfrm>
              <a:off x="1289901" y="1595915"/>
              <a:ext cx="538567" cy="2220439"/>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72" name="Rectangle 71">
              <a:extLst>
                <a:ext uri="{FF2B5EF4-FFF2-40B4-BE49-F238E27FC236}">
                  <a16:creationId xmlns:a16="http://schemas.microsoft.com/office/drawing/2014/main" id="{4A7F8F98-BCF1-D64F-B836-7A42500C4795}"/>
                </a:ext>
              </a:extLst>
            </p:cNvPr>
            <p:cNvSpPr/>
            <p:nvPr/>
          </p:nvSpPr>
          <p:spPr>
            <a:xfrm>
              <a:off x="1289901" y="3264975"/>
              <a:ext cx="2287246" cy="545271"/>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nvGrpSpPr>
            <p:cNvPr id="73" name="Group 15">
              <a:extLst>
                <a:ext uri="{FF2B5EF4-FFF2-40B4-BE49-F238E27FC236}">
                  <a16:creationId xmlns:a16="http://schemas.microsoft.com/office/drawing/2014/main" id="{4CE56951-CA24-8045-AE2B-33E7031EE3F2}"/>
                </a:ext>
              </a:extLst>
            </p:cNvPr>
            <p:cNvGrpSpPr>
              <a:grpSpLocks/>
            </p:cNvGrpSpPr>
            <p:nvPr/>
          </p:nvGrpSpPr>
          <p:grpSpPr bwMode="auto">
            <a:xfrm>
              <a:off x="711200" y="1057275"/>
              <a:ext cx="3556000" cy="3309938"/>
              <a:chOff x="448" y="888"/>
              <a:chExt cx="2240" cy="2780"/>
            </a:xfrm>
          </p:grpSpPr>
          <p:sp>
            <p:nvSpPr>
              <p:cNvPr id="74" name="Rectangle 4">
                <a:extLst>
                  <a:ext uri="{FF2B5EF4-FFF2-40B4-BE49-F238E27FC236}">
                    <a16:creationId xmlns:a16="http://schemas.microsoft.com/office/drawing/2014/main" id="{9BF1ED05-2212-624B-BF36-4EE519DA695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75" name="Line 5">
                <a:extLst>
                  <a:ext uri="{FF2B5EF4-FFF2-40B4-BE49-F238E27FC236}">
                    <a16:creationId xmlns:a16="http://schemas.microsoft.com/office/drawing/2014/main" id="{CDFBBE7A-9010-B04E-BF98-9C1FD62EC183}"/>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6" name="Line 6">
                <a:extLst>
                  <a:ext uri="{FF2B5EF4-FFF2-40B4-BE49-F238E27FC236}">
                    <a16:creationId xmlns:a16="http://schemas.microsoft.com/office/drawing/2014/main" id="{A18F9328-E6B5-BC41-AB1B-04CC07C34DB2}"/>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7" name="Line 7">
                <a:extLst>
                  <a:ext uri="{FF2B5EF4-FFF2-40B4-BE49-F238E27FC236}">
                    <a16:creationId xmlns:a16="http://schemas.microsoft.com/office/drawing/2014/main" id="{CBBC2212-8A46-6A4A-8BBE-26996EFF4933}"/>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8" name="Line 8">
                <a:extLst>
                  <a:ext uri="{FF2B5EF4-FFF2-40B4-BE49-F238E27FC236}">
                    <a16:creationId xmlns:a16="http://schemas.microsoft.com/office/drawing/2014/main" id="{CDFA4461-89B3-A046-B583-EA3855D54099}"/>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9" name="Line 9">
                <a:extLst>
                  <a:ext uri="{FF2B5EF4-FFF2-40B4-BE49-F238E27FC236}">
                    <a16:creationId xmlns:a16="http://schemas.microsoft.com/office/drawing/2014/main" id="{55B40492-41CB-ED4C-888F-256C1442F362}"/>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0" name="Line 10">
                <a:extLst>
                  <a:ext uri="{FF2B5EF4-FFF2-40B4-BE49-F238E27FC236}">
                    <a16:creationId xmlns:a16="http://schemas.microsoft.com/office/drawing/2014/main" id="{F4DC105B-B66B-7D4A-A1BA-B57BC0095F51}"/>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1" name="Line 11">
                <a:extLst>
                  <a:ext uri="{FF2B5EF4-FFF2-40B4-BE49-F238E27FC236}">
                    <a16:creationId xmlns:a16="http://schemas.microsoft.com/office/drawing/2014/main" id="{9EE7FC94-D654-F04D-8779-01227CB09FFE}"/>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2" name="Line 12">
                <a:extLst>
                  <a:ext uri="{FF2B5EF4-FFF2-40B4-BE49-F238E27FC236}">
                    <a16:creationId xmlns:a16="http://schemas.microsoft.com/office/drawing/2014/main" id="{B236AAC7-A393-7943-AE16-C96ADD9D42A7}"/>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3" name="Line 13">
                <a:extLst>
                  <a:ext uri="{FF2B5EF4-FFF2-40B4-BE49-F238E27FC236}">
                    <a16:creationId xmlns:a16="http://schemas.microsoft.com/office/drawing/2014/main" id="{E24A1291-8690-344E-9E9C-0271D7E437A8}"/>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4" name="Line 14">
                <a:extLst>
                  <a:ext uri="{FF2B5EF4-FFF2-40B4-BE49-F238E27FC236}">
                    <a16:creationId xmlns:a16="http://schemas.microsoft.com/office/drawing/2014/main" id="{63971A48-AA77-5F4B-A9C5-D92050B22069}"/>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85" name="Rectangle 16">
              <a:extLst>
                <a:ext uri="{FF2B5EF4-FFF2-40B4-BE49-F238E27FC236}">
                  <a16:creationId xmlns:a16="http://schemas.microsoft.com/office/drawing/2014/main" id="{756AADE6-1783-7E42-9C51-60CA40FAEC47}"/>
                </a:ext>
              </a:extLst>
            </p:cNvPr>
            <p:cNvSpPr>
              <a:spLocks noChangeArrowheads="1"/>
            </p:cNvSpPr>
            <p:nvPr/>
          </p:nvSpPr>
          <p:spPr bwMode="auto">
            <a:xfrm>
              <a:off x="1236137" y="1661302"/>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86" name="Rectangle 17">
              <a:extLst>
                <a:ext uri="{FF2B5EF4-FFF2-40B4-BE49-F238E27FC236}">
                  <a16:creationId xmlns:a16="http://schemas.microsoft.com/office/drawing/2014/main" id="{466B1C84-D77E-B04D-A3AC-0E968CD11C10}"/>
                </a:ext>
              </a:extLst>
            </p:cNvPr>
            <p:cNvSpPr>
              <a:spLocks noChangeArrowheads="1"/>
            </p:cNvSpPr>
            <p:nvPr/>
          </p:nvSpPr>
          <p:spPr bwMode="auto">
            <a:xfrm>
              <a:off x="2977233" y="3360527"/>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grpSp>
          <p:nvGrpSpPr>
            <p:cNvPr id="87" name="Group 86">
              <a:extLst>
                <a:ext uri="{FF2B5EF4-FFF2-40B4-BE49-F238E27FC236}">
                  <a16:creationId xmlns:a16="http://schemas.microsoft.com/office/drawing/2014/main" id="{2FF11A47-3278-2642-8F1F-D8BE8F612FAF}"/>
                </a:ext>
              </a:extLst>
            </p:cNvPr>
            <p:cNvGrpSpPr/>
            <p:nvPr/>
          </p:nvGrpSpPr>
          <p:grpSpPr>
            <a:xfrm>
              <a:off x="1296024" y="1595373"/>
              <a:ext cx="2287246" cy="2220439"/>
              <a:chOff x="1442301" y="1748315"/>
              <a:chExt cx="2287246" cy="2220439"/>
            </a:xfrm>
            <a:solidFill>
              <a:srgbClr val="000000"/>
            </a:solidFill>
          </p:grpSpPr>
          <p:sp>
            <p:nvSpPr>
              <p:cNvPr id="88" name="Rectangle 87">
                <a:extLst>
                  <a:ext uri="{FF2B5EF4-FFF2-40B4-BE49-F238E27FC236}">
                    <a16:creationId xmlns:a16="http://schemas.microsoft.com/office/drawing/2014/main" id="{9E7A06AC-76DA-4945-B9A6-D76AE6DEE268}"/>
                  </a:ext>
                </a:extLst>
              </p:cNvPr>
              <p:cNvSpPr/>
              <p:nvPr/>
            </p:nvSpPr>
            <p:spPr>
              <a:xfrm>
                <a:off x="1442301" y="1748315"/>
                <a:ext cx="538567" cy="2220439"/>
              </a:xfrm>
              <a:prstGeom prst="rect">
                <a:avLst/>
              </a:prstGeom>
              <a:grp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89" name="Rectangle 88">
                <a:extLst>
                  <a:ext uri="{FF2B5EF4-FFF2-40B4-BE49-F238E27FC236}">
                    <a16:creationId xmlns:a16="http://schemas.microsoft.com/office/drawing/2014/main" id="{9A98C7FD-9C94-B345-8095-C779DA1C516E}"/>
                  </a:ext>
                </a:extLst>
              </p:cNvPr>
              <p:cNvSpPr/>
              <p:nvPr/>
            </p:nvSpPr>
            <p:spPr>
              <a:xfrm>
                <a:off x="1442301" y="3417375"/>
                <a:ext cx="2287246" cy="545271"/>
              </a:xfrm>
              <a:prstGeom prst="rect">
                <a:avLst/>
              </a:prstGeom>
              <a:grp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grpSp>
      <p:sp>
        <p:nvSpPr>
          <p:cNvPr id="2" name="Title 1">
            <a:extLst>
              <a:ext uri="{FF2B5EF4-FFF2-40B4-BE49-F238E27FC236}">
                <a16:creationId xmlns:a16="http://schemas.microsoft.com/office/drawing/2014/main" id="{4E8581C6-0C1B-4B41-8035-E25D0015339D}"/>
              </a:ext>
            </a:extLst>
          </p:cNvPr>
          <p:cNvSpPr>
            <a:spLocks noGrp="1"/>
          </p:cNvSpPr>
          <p:nvPr>
            <p:ph type="title"/>
          </p:nvPr>
        </p:nvSpPr>
        <p:spPr/>
        <p:txBody>
          <a:bodyPr/>
          <a:lstStyle/>
          <a:p>
            <a:r>
              <a:rPr lang="en-US" dirty="0"/>
              <a:t>Maze Router Walkthrough – IV </a:t>
            </a:r>
          </a:p>
        </p:txBody>
      </p:sp>
      <p:sp>
        <p:nvSpPr>
          <p:cNvPr id="23" name="Rectangle 16">
            <a:extLst>
              <a:ext uri="{FF2B5EF4-FFF2-40B4-BE49-F238E27FC236}">
                <a16:creationId xmlns:a16="http://schemas.microsoft.com/office/drawing/2014/main" id="{D9196421-9CE5-0E42-B730-C4FC36078046}"/>
              </a:ext>
            </a:extLst>
          </p:cNvPr>
          <p:cNvSpPr>
            <a:spLocks noChangeArrowheads="1"/>
          </p:cNvSpPr>
          <p:nvPr/>
        </p:nvSpPr>
        <p:spPr bwMode="auto">
          <a:xfrm>
            <a:off x="2731296" y="3279884"/>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24" name="Rectangle 16">
            <a:extLst>
              <a:ext uri="{FF2B5EF4-FFF2-40B4-BE49-F238E27FC236}">
                <a16:creationId xmlns:a16="http://schemas.microsoft.com/office/drawing/2014/main" id="{723D6660-5017-F741-B067-8F0FB615253B}"/>
              </a:ext>
            </a:extLst>
          </p:cNvPr>
          <p:cNvSpPr>
            <a:spLocks noChangeArrowheads="1"/>
          </p:cNvSpPr>
          <p:nvPr/>
        </p:nvSpPr>
        <p:spPr bwMode="auto">
          <a:xfrm>
            <a:off x="2112415" y="4935104"/>
            <a:ext cx="33941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25" name="Content Placeholder 2">
            <a:extLst>
              <a:ext uri="{FF2B5EF4-FFF2-40B4-BE49-F238E27FC236}">
                <a16:creationId xmlns:a16="http://schemas.microsoft.com/office/drawing/2014/main" id="{A1436D6D-DC14-8644-BBF4-D595DF231C15}"/>
              </a:ext>
            </a:extLst>
          </p:cNvPr>
          <p:cNvSpPr>
            <a:spLocks noGrp="1"/>
          </p:cNvSpPr>
          <p:nvPr>
            <p:ph idx="1"/>
          </p:nvPr>
        </p:nvSpPr>
        <p:spPr>
          <a:xfrm>
            <a:off x="4871922" y="1466849"/>
            <a:ext cx="6481877" cy="4710113"/>
          </a:xfrm>
        </p:spPr>
        <p:txBody>
          <a:bodyPr/>
          <a:lstStyle/>
          <a:p>
            <a:r>
              <a:rPr lang="en-US" b="1" dirty="0"/>
              <a:t>Also called “Blockages”</a:t>
            </a:r>
          </a:p>
          <a:p>
            <a:pPr lvl="1"/>
            <a:r>
              <a:rPr lang="en-US" dirty="0"/>
              <a:t>Any cell you cannot use for a wire is a an </a:t>
            </a:r>
            <a:r>
              <a:rPr lang="en-US" b="1" dirty="0"/>
              <a:t>obstacle</a:t>
            </a:r>
            <a:r>
              <a:rPr lang="en-US" dirty="0"/>
              <a:t> or a </a:t>
            </a:r>
            <a:r>
              <a:rPr lang="en-US" b="1" dirty="0"/>
              <a:t>blockage</a:t>
            </a:r>
          </a:p>
          <a:p>
            <a:pPr lvl="1"/>
            <a:r>
              <a:rPr lang="en-US" dirty="0"/>
              <a:t>There may be parts of the routing surface you just cannot use</a:t>
            </a:r>
          </a:p>
          <a:p>
            <a:pPr lvl="1"/>
            <a:r>
              <a:rPr lang="en-US" dirty="0"/>
              <a:t>But most importantly, you </a:t>
            </a:r>
            <a:r>
              <a:rPr lang="en-US" b="1" dirty="0"/>
              <a:t>label each newly routed net as a blockage</a:t>
            </a:r>
            <a:r>
              <a:rPr lang="en-US" dirty="0"/>
              <a:t> </a:t>
            </a:r>
          </a:p>
          <a:p>
            <a:pPr lvl="1"/>
            <a:r>
              <a:rPr lang="en-US" dirty="0"/>
              <a:t>Thus, all future nets must </a:t>
            </a:r>
            <a:r>
              <a:rPr lang="en-US" b="1" dirty="0"/>
              <a:t>route around</a:t>
            </a:r>
            <a:r>
              <a:rPr lang="en-US" dirty="0"/>
              <a:t> this blockage</a:t>
            </a:r>
          </a:p>
        </p:txBody>
      </p:sp>
    </p:spTree>
    <p:extLst>
      <p:ext uri="{BB962C8B-B14F-4D97-AF65-F5344CB8AC3E}">
        <p14:creationId xmlns:p14="http://schemas.microsoft.com/office/powerpoint/2010/main" val="198358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19122-8649-CD46-95AB-4171CC51B94B}"/>
              </a:ext>
            </a:extLst>
          </p:cNvPr>
          <p:cNvSpPr>
            <a:spLocks noGrp="1"/>
          </p:cNvSpPr>
          <p:nvPr>
            <p:ph type="title"/>
          </p:nvPr>
        </p:nvSpPr>
        <p:spPr/>
        <p:txBody>
          <a:bodyPr/>
          <a:lstStyle/>
          <a:p>
            <a:r>
              <a:rPr lang="en-US" dirty="0"/>
              <a:t>Classical Maze Router</a:t>
            </a:r>
          </a:p>
        </p:txBody>
      </p:sp>
      <p:sp>
        <p:nvSpPr>
          <p:cNvPr id="3" name="Content Placeholder 2">
            <a:extLst>
              <a:ext uri="{FF2B5EF4-FFF2-40B4-BE49-F238E27FC236}">
                <a16:creationId xmlns:a16="http://schemas.microsoft.com/office/drawing/2014/main" id="{F6DDFF90-F27E-B048-9D4A-F4ECB2C6CC9E}"/>
              </a:ext>
            </a:extLst>
          </p:cNvPr>
          <p:cNvSpPr>
            <a:spLocks noGrp="1"/>
          </p:cNvSpPr>
          <p:nvPr>
            <p:ph idx="1"/>
          </p:nvPr>
        </p:nvSpPr>
        <p:spPr/>
        <p:txBody>
          <a:bodyPr/>
          <a:lstStyle/>
          <a:p>
            <a:r>
              <a:rPr lang="en-US" b="1" dirty="0"/>
              <a:t>Expand</a:t>
            </a:r>
          </a:p>
          <a:p>
            <a:pPr lvl="1"/>
            <a:r>
              <a:rPr lang="en-US" dirty="0"/>
              <a:t> Breadth-first-search to find all paths from source to target</a:t>
            </a:r>
          </a:p>
          <a:p>
            <a:r>
              <a:rPr lang="en-US" b="1" dirty="0" err="1"/>
              <a:t>Backtrace</a:t>
            </a:r>
            <a:endParaRPr lang="en-US" b="1" dirty="0"/>
          </a:p>
          <a:p>
            <a:pPr lvl="1"/>
            <a:r>
              <a:rPr lang="en-US" dirty="0"/>
              <a:t> Walk shortest path back to the source and mark path cells as used</a:t>
            </a:r>
          </a:p>
          <a:p>
            <a:r>
              <a:rPr lang="en-US" b="1" dirty="0"/>
              <a:t>Clean-Up</a:t>
            </a:r>
          </a:p>
          <a:p>
            <a:pPr lvl="1"/>
            <a:r>
              <a:rPr lang="en-US" dirty="0"/>
              <a:t> Erase all distance marks from other grid cells before next net is route.</a:t>
            </a:r>
          </a:p>
          <a:p>
            <a:endParaRPr lang="en-US" dirty="0"/>
          </a:p>
        </p:txBody>
      </p:sp>
    </p:spTree>
    <p:extLst>
      <p:ext uri="{BB962C8B-B14F-4D97-AF65-F5344CB8AC3E}">
        <p14:creationId xmlns:p14="http://schemas.microsoft.com/office/powerpoint/2010/main" val="711345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DEF9-AEAF-5D46-979B-E79136C41A01}"/>
              </a:ext>
            </a:extLst>
          </p:cNvPr>
          <p:cNvSpPr>
            <a:spLocks noGrp="1"/>
          </p:cNvSpPr>
          <p:nvPr>
            <p:ph type="title"/>
          </p:nvPr>
        </p:nvSpPr>
        <p:spPr/>
        <p:txBody>
          <a:bodyPr/>
          <a:lstStyle/>
          <a:p>
            <a:r>
              <a:rPr lang="en-US" dirty="0"/>
              <a:t>Problems of Maze Router</a:t>
            </a:r>
          </a:p>
        </p:txBody>
      </p:sp>
      <p:sp>
        <p:nvSpPr>
          <p:cNvPr id="3" name="Content Placeholder 2">
            <a:extLst>
              <a:ext uri="{FF2B5EF4-FFF2-40B4-BE49-F238E27FC236}">
                <a16:creationId xmlns:a16="http://schemas.microsoft.com/office/drawing/2014/main" id="{D40B9736-6B0D-2948-8C97-19094B026843}"/>
              </a:ext>
            </a:extLst>
          </p:cNvPr>
          <p:cNvSpPr>
            <a:spLocks noGrp="1"/>
          </p:cNvSpPr>
          <p:nvPr>
            <p:ph idx="1"/>
          </p:nvPr>
        </p:nvSpPr>
        <p:spPr/>
        <p:txBody>
          <a:bodyPr/>
          <a:lstStyle/>
          <a:p>
            <a:r>
              <a:rPr lang="en-US" b="1" dirty="0"/>
              <a:t>Storage</a:t>
            </a:r>
          </a:p>
          <a:p>
            <a:pPr lvl="1"/>
            <a:r>
              <a:rPr lang="en-US" dirty="0"/>
              <a:t>Do we need a really big grid to represent a big routing problem?</a:t>
            </a:r>
          </a:p>
          <a:p>
            <a:pPr lvl="1"/>
            <a:r>
              <a:rPr lang="en-US" dirty="0"/>
              <a:t>What information is required in each cell of this grid?</a:t>
            </a:r>
          </a:p>
          <a:p>
            <a:r>
              <a:rPr lang="en-US" b="1" dirty="0"/>
              <a:t>Complexity</a:t>
            </a:r>
          </a:p>
          <a:p>
            <a:pPr lvl="1"/>
            <a:r>
              <a:rPr lang="en-US" dirty="0"/>
              <a:t>Do we really have to search the whole grid each time we add a wire?</a:t>
            </a:r>
          </a:p>
          <a:p>
            <a:r>
              <a:rPr lang="en-US" b="1" dirty="0"/>
              <a:t>Technology</a:t>
            </a:r>
          </a:p>
          <a:p>
            <a:pPr lvl="1"/>
            <a:r>
              <a:rPr lang="en-US" dirty="0"/>
              <a:t>Just 1 wiring layer?  How do we do 2 layers? 3? 4? 6? 8? 10?</a:t>
            </a:r>
          </a:p>
          <a:p>
            <a:pPr lvl="1"/>
            <a:r>
              <a:rPr lang="en-US" dirty="0"/>
              <a:t>How do we deal with vias (connecting different routing layers?)</a:t>
            </a:r>
          </a:p>
          <a:p>
            <a:r>
              <a:rPr lang="en-US" b="1" dirty="0"/>
              <a:t>2 issues here</a:t>
            </a:r>
          </a:p>
          <a:p>
            <a:pPr lvl="1"/>
            <a:r>
              <a:rPr lang="en-US" b="1" dirty="0"/>
              <a:t>Applications</a:t>
            </a:r>
            <a:r>
              <a:rPr lang="en-US" dirty="0"/>
              <a:t> of basic algorithm versus </a:t>
            </a:r>
            <a:r>
              <a:rPr lang="en-US" b="1" dirty="0"/>
              <a:t>implementation</a:t>
            </a:r>
            <a:r>
              <a:rPr lang="en-US" dirty="0"/>
              <a:t> issues</a:t>
            </a:r>
          </a:p>
          <a:p>
            <a:endParaRPr lang="en-US" dirty="0"/>
          </a:p>
        </p:txBody>
      </p:sp>
    </p:spTree>
    <p:extLst>
      <p:ext uri="{BB962C8B-B14F-4D97-AF65-F5344CB8AC3E}">
        <p14:creationId xmlns:p14="http://schemas.microsoft.com/office/powerpoint/2010/main" val="110734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626CF-DEBB-F04E-8E10-301A2EA66DAA}"/>
              </a:ext>
            </a:extLst>
          </p:cNvPr>
          <p:cNvSpPr>
            <a:spLocks noGrp="1"/>
          </p:cNvSpPr>
          <p:nvPr>
            <p:ph type="title"/>
          </p:nvPr>
        </p:nvSpPr>
        <p:spPr/>
        <p:txBody>
          <a:bodyPr/>
          <a:lstStyle/>
          <a:p>
            <a:r>
              <a:rPr lang="en-US" dirty="0"/>
              <a:t>Multi-point Net</a:t>
            </a:r>
          </a:p>
        </p:txBody>
      </p:sp>
      <p:sp>
        <p:nvSpPr>
          <p:cNvPr id="3" name="Content Placeholder 2">
            <a:extLst>
              <a:ext uri="{FF2B5EF4-FFF2-40B4-BE49-F238E27FC236}">
                <a16:creationId xmlns:a16="http://schemas.microsoft.com/office/drawing/2014/main" id="{CE2C4295-C984-0F48-A492-4EB9DB5FAD7C}"/>
              </a:ext>
            </a:extLst>
          </p:cNvPr>
          <p:cNvSpPr>
            <a:spLocks noGrp="1"/>
          </p:cNvSpPr>
          <p:nvPr>
            <p:ph idx="1"/>
          </p:nvPr>
        </p:nvSpPr>
        <p:spPr/>
        <p:txBody>
          <a:bodyPr>
            <a:normAutofit/>
          </a:bodyPr>
          <a:lstStyle/>
          <a:p>
            <a:r>
              <a:rPr lang="en-US" b="1" dirty="0"/>
              <a:t>Multi-point Nets</a:t>
            </a:r>
          </a:p>
          <a:p>
            <a:pPr lvl="1"/>
            <a:r>
              <a:rPr lang="en-US" b="1" dirty="0"/>
              <a:t>One</a:t>
            </a:r>
            <a:r>
              <a:rPr lang="en-US" dirty="0"/>
              <a:t> source </a:t>
            </a:r>
            <a:r>
              <a:rPr lang="en-US" dirty="0">
                <a:sym typeface="Wingdings"/>
              </a:rPr>
              <a:t></a:t>
            </a:r>
            <a:r>
              <a:rPr lang="en-US" dirty="0"/>
              <a:t> </a:t>
            </a:r>
            <a:r>
              <a:rPr lang="en-US" b="1" dirty="0"/>
              <a:t>Many</a:t>
            </a:r>
            <a:r>
              <a:rPr lang="en-US" dirty="0"/>
              <a:t> targets</a:t>
            </a:r>
          </a:p>
          <a:p>
            <a:pPr lvl="1"/>
            <a:r>
              <a:rPr lang="en-US" dirty="0"/>
              <a:t>You get this with any net that represents </a:t>
            </a:r>
            <a:r>
              <a:rPr lang="en-US" b="1" dirty="0">
                <a:solidFill>
                  <a:srgbClr val="FF0000"/>
                </a:solidFill>
              </a:rPr>
              <a:t>fanout</a:t>
            </a:r>
            <a:r>
              <a:rPr lang="en-US" dirty="0"/>
              <a:t> (almost all real nets)</a:t>
            </a:r>
          </a:p>
          <a:p>
            <a:r>
              <a:rPr lang="en-US" b="1" dirty="0"/>
              <a:t>Simple strategy</a:t>
            </a:r>
          </a:p>
          <a:p>
            <a:pPr lvl="1">
              <a:tabLst>
                <a:tab pos="1430338" algn="l"/>
              </a:tabLst>
            </a:pPr>
            <a:r>
              <a:rPr lang="en-US" b="1" dirty="0"/>
              <a:t>Start</a:t>
            </a:r>
            <a:r>
              <a:rPr lang="en-US" dirty="0"/>
              <a:t>: Pick </a:t>
            </a:r>
            <a:r>
              <a:rPr lang="en-US" b="1" dirty="0"/>
              <a:t>one</a:t>
            </a:r>
            <a:r>
              <a:rPr lang="en-US" dirty="0"/>
              <a:t> point as source, label </a:t>
            </a:r>
            <a:r>
              <a:rPr lang="en-US" b="1" dirty="0">
                <a:solidFill>
                  <a:srgbClr val="FF0000"/>
                </a:solidFill>
              </a:rPr>
              <a:t>all the others</a:t>
            </a:r>
            <a:r>
              <a:rPr lang="en-US" dirty="0">
                <a:solidFill>
                  <a:srgbClr val="FF0000"/>
                </a:solidFill>
              </a:rPr>
              <a:t> </a:t>
            </a:r>
            <a:r>
              <a:rPr lang="en-US" dirty="0"/>
              <a:t>as targets</a:t>
            </a:r>
          </a:p>
          <a:p>
            <a:pPr lvl="1">
              <a:tabLst>
                <a:tab pos="1430338" algn="l"/>
              </a:tabLst>
            </a:pPr>
            <a:r>
              <a:rPr lang="en-US" b="1" dirty="0"/>
              <a:t>First</a:t>
            </a:r>
            <a:r>
              <a:rPr lang="en-US" dirty="0"/>
              <a:t>: Use maze router to find path from source to </a:t>
            </a:r>
            <a:r>
              <a:rPr lang="en-US" b="1" dirty="0">
                <a:solidFill>
                  <a:srgbClr val="FF0000"/>
                </a:solidFill>
              </a:rPr>
              <a:t>nearest</a:t>
            </a:r>
            <a:r>
              <a:rPr lang="en-US" dirty="0"/>
              <a:t> target</a:t>
            </a:r>
          </a:p>
          <a:p>
            <a:pPr lvl="2">
              <a:tabLst>
                <a:tab pos="1430338" algn="l"/>
              </a:tabLst>
            </a:pPr>
            <a:r>
              <a:rPr lang="en-US" b="1" dirty="0"/>
              <a:t>Note</a:t>
            </a:r>
            <a:r>
              <a:rPr lang="en-US" dirty="0"/>
              <a:t>:  You don’t know which one this is up front, routing will find it</a:t>
            </a:r>
          </a:p>
          <a:p>
            <a:pPr lvl="1">
              <a:tabLst>
                <a:tab pos="1430338" algn="l"/>
              </a:tabLst>
            </a:pPr>
            <a:r>
              <a:rPr lang="en-US" b="1" dirty="0"/>
              <a:t>Next</a:t>
            </a:r>
            <a:r>
              <a:rPr lang="en-US" dirty="0"/>
              <a:t>: Re-label all cells on found path as sources, then rerun maze router using all sources simultaneously</a:t>
            </a:r>
          </a:p>
          <a:p>
            <a:pPr lvl="1">
              <a:tabLst>
                <a:tab pos="1430338" algn="l"/>
              </a:tabLst>
            </a:pPr>
            <a:r>
              <a:rPr lang="en-US" b="1" dirty="0"/>
              <a:t>Repeat</a:t>
            </a:r>
            <a:r>
              <a:rPr lang="en-US" dirty="0"/>
              <a:t>:  For each remaining unconnected target point</a:t>
            </a:r>
          </a:p>
          <a:p>
            <a:endParaRPr lang="en-US" dirty="0"/>
          </a:p>
        </p:txBody>
      </p:sp>
    </p:spTree>
    <p:extLst>
      <p:ext uri="{BB962C8B-B14F-4D97-AF65-F5344CB8AC3E}">
        <p14:creationId xmlns:p14="http://schemas.microsoft.com/office/powerpoint/2010/main" val="225158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8CE53-FAA9-DF42-8AEF-6963B4F7755F}"/>
              </a:ext>
            </a:extLst>
          </p:cNvPr>
          <p:cNvSpPr>
            <a:spLocks noGrp="1"/>
          </p:cNvSpPr>
          <p:nvPr>
            <p:ph type="title"/>
          </p:nvPr>
        </p:nvSpPr>
        <p:spPr/>
        <p:txBody>
          <a:bodyPr/>
          <a:lstStyle/>
          <a:p>
            <a:r>
              <a:rPr lang="en-US" dirty="0"/>
              <a:t>Physical Design Flow – Routing</a:t>
            </a:r>
          </a:p>
        </p:txBody>
      </p:sp>
      <p:pic>
        <p:nvPicPr>
          <p:cNvPr id="4" name="Picture 3" descr="eda.pdf">
            <a:extLst>
              <a:ext uri="{FF2B5EF4-FFF2-40B4-BE49-F238E27FC236}">
                <a16:creationId xmlns:a16="http://schemas.microsoft.com/office/drawing/2014/main" id="{5AEB510B-86B2-5DD9-5294-139362B69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56918"/>
            <a:ext cx="5159829" cy="4639319"/>
          </a:xfrm>
          <a:prstGeom prst="rect">
            <a:avLst/>
          </a:prstGeom>
        </p:spPr>
      </p:pic>
      <p:sp>
        <p:nvSpPr>
          <p:cNvPr id="5" name="Oval 4">
            <a:extLst>
              <a:ext uri="{FF2B5EF4-FFF2-40B4-BE49-F238E27FC236}">
                <a16:creationId xmlns:a16="http://schemas.microsoft.com/office/drawing/2014/main" id="{4B73A9DF-AF39-3D6B-023D-8B32BF414285}"/>
              </a:ext>
            </a:extLst>
          </p:cNvPr>
          <p:cNvSpPr/>
          <p:nvPr/>
        </p:nvSpPr>
        <p:spPr>
          <a:xfrm>
            <a:off x="3418114" y="3946463"/>
            <a:ext cx="1894115" cy="674914"/>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6">
            <a:extLst>
              <a:ext uri="{FF2B5EF4-FFF2-40B4-BE49-F238E27FC236}">
                <a16:creationId xmlns:a16="http://schemas.microsoft.com/office/drawing/2014/main" id="{3E613E0C-77F7-DEF1-0681-80F37F5332A2}"/>
              </a:ext>
            </a:extLst>
          </p:cNvPr>
          <p:cNvSpPr/>
          <p:nvPr/>
        </p:nvSpPr>
        <p:spPr>
          <a:xfrm>
            <a:off x="6193971" y="1774371"/>
            <a:ext cx="5159829" cy="4114800"/>
          </a:xfrm>
          <a:prstGeom prst="wedgeRoundRectCallout">
            <a:avLst>
              <a:gd name="adj1" fmla="val -65866"/>
              <a:gd name="adj2" fmla="val 12389"/>
              <a:gd name="adj3" fmla="val 16667"/>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3">
            <a:extLst>
              <a:ext uri="{FF2B5EF4-FFF2-40B4-BE49-F238E27FC236}">
                <a16:creationId xmlns:a16="http://schemas.microsoft.com/office/drawing/2014/main" id="{4A843BEE-7BDE-0042-929A-A6485AB15F02}"/>
              </a:ext>
            </a:extLst>
          </p:cNvPr>
          <p:cNvPicPr>
            <a:picLocks noChangeArrowheads="1"/>
          </p:cNvPicPr>
          <p:nvPr/>
        </p:nvPicPr>
        <p:blipFill>
          <a:blip r:embed="rId4"/>
          <a:srcRect/>
          <a:stretch>
            <a:fillRect/>
          </a:stretch>
        </p:blipFill>
        <p:spPr bwMode="auto">
          <a:xfrm>
            <a:off x="6787682" y="2013737"/>
            <a:ext cx="3885195" cy="3668565"/>
          </a:xfrm>
          <a:prstGeom prst="rect">
            <a:avLst/>
          </a:prstGeom>
          <a:noFill/>
          <a:ln w="12700">
            <a:noFill/>
            <a:miter lim="800000"/>
            <a:headEnd/>
            <a:tailEnd/>
          </a:ln>
          <a:effectLst/>
        </p:spPr>
      </p:pic>
    </p:spTree>
    <p:extLst>
      <p:ext uri="{BB962C8B-B14F-4D97-AF65-F5344CB8AC3E}">
        <p14:creationId xmlns:p14="http://schemas.microsoft.com/office/powerpoint/2010/main" val="4317028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2309-65A8-D44F-88AD-A5E9EAFEBFC3}"/>
              </a:ext>
            </a:extLst>
          </p:cNvPr>
          <p:cNvSpPr>
            <a:spLocks noGrp="1"/>
          </p:cNvSpPr>
          <p:nvPr>
            <p:ph type="title"/>
          </p:nvPr>
        </p:nvSpPr>
        <p:spPr/>
        <p:txBody>
          <a:bodyPr/>
          <a:lstStyle/>
          <a:p>
            <a:r>
              <a:rPr lang="en-US" dirty="0"/>
              <a:t>Multi-point Net Walkthrough – I </a:t>
            </a:r>
          </a:p>
        </p:txBody>
      </p:sp>
      <p:grpSp>
        <p:nvGrpSpPr>
          <p:cNvPr id="4" name="Group 14">
            <a:extLst>
              <a:ext uri="{FF2B5EF4-FFF2-40B4-BE49-F238E27FC236}">
                <a16:creationId xmlns:a16="http://schemas.microsoft.com/office/drawing/2014/main" id="{0FE34951-758E-C147-B85D-6666EE7E9941}"/>
              </a:ext>
            </a:extLst>
          </p:cNvPr>
          <p:cNvGrpSpPr>
            <a:grpSpLocks/>
          </p:cNvGrpSpPr>
          <p:nvPr/>
        </p:nvGrpSpPr>
        <p:grpSpPr bwMode="auto">
          <a:xfrm>
            <a:off x="838200" y="1774031"/>
            <a:ext cx="3556000" cy="3309938"/>
            <a:chOff x="344" y="904"/>
            <a:chExt cx="2240" cy="2780"/>
          </a:xfrm>
        </p:grpSpPr>
        <p:sp>
          <p:nvSpPr>
            <p:cNvPr id="5" name="Rectangle 3">
              <a:extLst>
                <a:ext uri="{FF2B5EF4-FFF2-40B4-BE49-F238E27FC236}">
                  <a16:creationId xmlns:a16="http://schemas.microsoft.com/office/drawing/2014/main" id="{EF581811-DC5A-0944-8EBD-F7DA7D0D1BE2}"/>
                </a:ext>
              </a:extLst>
            </p:cNvPr>
            <p:cNvSpPr>
              <a:spLocks noChangeArrowheads="1"/>
            </p:cNvSpPr>
            <p:nvPr/>
          </p:nvSpPr>
          <p:spPr bwMode="auto">
            <a:xfrm>
              <a:off x="344" y="904"/>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6" name="Line 4">
              <a:extLst>
                <a:ext uri="{FF2B5EF4-FFF2-40B4-BE49-F238E27FC236}">
                  <a16:creationId xmlns:a16="http://schemas.microsoft.com/office/drawing/2014/main" id="{B3C890FF-80BF-DC49-BB3D-0B2BB2C1C920}"/>
                </a:ext>
              </a:extLst>
            </p:cNvPr>
            <p:cNvSpPr>
              <a:spLocks noChangeShapeType="1"/>
            </p:cNvSpPr>
            <p:nvPr/>
          </p:nvSpPr>
          <p:spPr bwMode="auto">
            <a:xfrm>
              <a:off x="356" y="135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 name="Line 5">
              <a:extLst>
                <a:ext uri="{FF2B5EF4-FFF2-40B4-BE49-F238E27FC236}">
                  <a16:creationId xmlns:a16="http://schemas.microsoft.com/office/drawing/2014/main" id="{2381A60A-9D85-4649-851B-A01E41E7EF67}"/>
                </a:ext>
              </a:extLst>
            </p:cNvPr>
            <p:cNvSpPr>
              <a:spLocks noChangeShapeType="1"/>
            </p:cNvSpPr>
            <p:nvPr/>
          </p:nvSpPr>
          <p:spPr bwMode="auto">
            <a:xfrm>
              <a:off x="356" y="182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 name="Line 6">
              <a:extLst>
                <a:ext uri="{FF2B5EF4-FFF2-40B4-BE49-F238E27FC236}">
                  <a16:creationId xmlns:a16="http://schemas.microsoft.com/office/drawing/2014/main" id="{0EDA5B81-864C-D945-AAF9-438F1A8ED81D}"/>
                </a:ext>
              </a:extLst>
            </p:cNvPr>
            <p:cNvSpPr>
              <a:spLocks noChangeShapeType="1"/>
            </p:cNvSpPr>
            <p:nvPr/>
          </p:nvSpPr>
          <p:spPr bwMode="auto">
            <a:xfrm>
              <a:off x="356" y="228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7">
              <a:extLst>
                <a:ext uri="{FF2B5EF4-FFF2-40B4-BE49-F238E27FC236}">
                  <a16:creationId xmlns:a16="http://schemas.microsoft.com/office/drawing/2014/main" id="{57016892-6E04-2B46-951C-C0A882C666BF}"/>
                </a:ext>
              </a:extLst>
            </p:cNvPr>
            <p:cNvSpPr>
              <a:spLocks noChangeShapeType="1"/>
            </p:cNvSpPr>
            <p:nvPr/>
          </p:nvSpPr>
          <p:spPr bwMode="auto">
            <a:xfrm>
              <a:off x="356" y="275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8">
              <a:extLst>
                <a:ext uri="{FF2B5EF4-FFF2-40B4-BE49-F238E27FC236}">
                  <a16:creationId xmlns:a16="http://schemas.microsoft.com/office/drawing/2014/main" id="{C185F5AA-4968-024C-9E36-0C252E13DEEA}"/>
                </a:ext>
              </a:extLst>
            </p:cNvPr>
            <p:cNvSpPr>
              <a:spLocks noChangeShapeType="1"/>
            </p:cNvSpPr>
            <p:nvPr/>
          </p:nvSpPr>
          <p:spPr bwMode="auto">
            <a:xfrm>
              <a:off x="356" y="322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9">
              <a:extLst>
                <a:ext uri="{FF2B5EF4-FFF2-40B4-BE49-F238E27FC236}">
                  <a16:creationId xmlns:a16="http://schemas.microsoft.com/office/drawing/2014/main" id="{6E8A99C7-D463-3B48-BB0A-034A4EE3BBEA}"/>
                </a:ext>
              </a:extLst>
            </p:cNvPr>
            <p:cNvSpPr>
              <a:spLocks noChangeShapeType="1"/>
            </p:cNvSpPr>
            <p:nvPr/>
          </p:nvSpPr>
          <p:spPr bwMode="auto">
            <a:xfrm>
              <a:off x="708" y="916"/>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10">
              <a:extLst>
                <a:ext uri="{FF2B5EF4-FFF2-40B4-BE49-F238E27FC236}">
                  <a16:creationId xmlns:a16="http://schemas.microsoft.com/office/drawing/2014/main" id="{545F1190-B7CE-2146-A598-D72EEA5A4C24}"/>
                </a:ext>
              </a:extLst>
            </p:cNvPr>
            <p:cNvSpPr>
              <a:spLocks noChangeShapeType="1"/>
            </p:cNvSpPr>
            <p:nvPr/>
          </p:nvSpPr>
          <p:spPr bwMode="auto">
            <a:xfrm>
              <a:off x="1056"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1">
              <a:extLst>
                <a:ext uri="{FF2B5EF4-FFF2-40B4-BE49-F238E27FC236}">
                  <a16:creationId xmlns:a16="http://schemas.microsoft.com/office/drawing/2014/main" id="{C7A38CB4-965C-8C4B-9DCC-14D329E8488C}"/>
                </a:ext>
              </a:extLst>
            </p:cNvPr>
            <p:cNvSpPr>
              <a:spLocks noChangeShapeType="1"/>
            </p:cNvSpPr>
            <p:nvPr/>
          </p:nvSpPr>
          <p:spPr bwMode="auto">
            <a:xfrm>
              <a:off x="142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2">
              <a:extLst>
                <a:ext uri="{FF2B5EF4-FFF2-40B4-BE49-F238E27FC236}">
                  <a16:creationId xmlns:a16="http://schemas.microsoft.com/office/drawing/2014/main" id="{BFF26017-6DDD-7F42-9352-D863207B59E1}"/>
                </a:ext>
              </a:extLst>
            </p:cNvPr>
            <p:cNvSpPr>
              <a:spLocks noChangeShapeType="1"/>
            </p:cNvSpPr>
            <p:nvPr/>
          </p:nvSpPr>
          <p:spPr bwMode="auto">
            <a:xfrm>
              <a:off x="178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3">
              <a:extLst>
                <a:ext uri="{FF2B5EF4-FFF2-40B4-BE49-F238E27FC236}">
                  <a16:creationId xmlns:a16="http://schemas.microsoft.com/office/drawing/2014/main" id="{D262A2CF-3C03-1440-8C27-86CA0B8C23D2}"/>
                </a:ext>
              </a:extLst>
            </p:cNvPr>
            <p:cNvSpPr>
              <a:spLocks noChangeShapeType="1"/>
            </p:cNvSpPr>
            <p:nvPr/>
          </p:nvSpPr>
          <p:spPr bwMode="auto">
            <a:xfrm>
              <a:off x="214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6" name="Rectangle 16">
            <a:extLst>
              <a:ext uri="{FF2B5EF4-FFF2-40B4-BE49-F238E27FC236}">
                <a16:creationId xmlns:a16="http://schemas.microsoft.com/office/drawing/2014/main" id="{2259FDC8-4DF3-C04E-91B3-01261A5FFD0D}"/>
              </a:ext>
            </a:extLst>
          </p:cNvPr>
          <p:cNvSpPr>
            <a:spLocks noChangeArrowheads="1"/>
          </p:cNvSpPr>
          <p:nvPr/>
        </p:nvSpPr>
        <p:spPr bwMode="auto">
          <a:xfrm>
            <a:off x="1409679" y="2384709"/>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7" name="Rectangle 17">
            <a:extLst>
              <a:ext uri="{FF2B5EF4-FFF2-40B4-BE49-F238E27FC236}">
                <a16:creationId xmlns:a16="http://schemas.microsoft.com/office/drawing/2014/main" id="{1A5FD6B6-811E-C34D-B16B-7C54D22EABB1}"/>
              </a:ext>
            </a:extLst>
          </p:cNvPr>
          <p:cNvSpPr>
            <a:spLocks noChangeArrowheads="1"/>
          </p:cNvSpPr>
          <p:nvPr/>
        </p:nvSpPr>
        <p:spPr bwMode="auto">
          <a:xfrm>
            <a:off x="2267983" y="4076295"/>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18" name="Rectangle 18">
            <a:extLst>
              <a:ext uri="{FF2B5EF4-FFF2-40B4-BE49-F238E27FC236}">
                <a16:creationId xmlns:a16="http://schemas.microsoft.com/office/drawing/2014/main" id="{FF9956AC-B250-754B-8C1D-0F9DC299C57D}"/>
              </a:ext>
            </a:extLst>
          </p:cNvPr>
          <p:cNvSpPr>
            <a:spLocks noChangeArrowheads="1"/>
          </p:cNvSpPr>
          <p:nvPr/>
        </p:nvSpPr>
        <p:spPr bwMode="auto">
          <a:xfrm>
            <a:off x="4030292" y="2967532"/>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19" name="Content Placeholder 2">
            <a:extLst>
              <a:ext uri="{FF2B5EF4-FFF2-40B4-BE49-F238E27FC236}">
                <a16:creationId xmlns:a16="http://schemas.microsoft.com/office/drawing/2014/main" id="{8863501C-45AE-4447-9946-FE453BDC944E}"/>
              </a:ext>
            </a:extLst>
          </p:cNvPr>
          <p:cNvSpPr>
            <a:spLocks noGrp="1"/>
          </p:cNvSpPr>
          <p:nvPr>
            <p:ph idx="1"/>
          </p:nvPr>
        </p:nvSpPr>
        <p:spPr>
          <a:xfrm>
            <a:off x="4871922" y="1466849"/>
            <a:ext cx="6481877" cy="4710113"/>
          </a:xfrm>
        </p:spPr>
        <p:txBody>
          <a:bodyPr/>
          <a:lstStyle/>
          <a:p>
            <a:r>
              <a:rPr lang="en-US" b="1" dirty="0"/>
              <a:t>Given:</a:t>
            </a:r>
          </a:p>
          <a:p>
            <a:pPr lvl="1"/>
            <a:r>
              <a:rPr lang="en-US" dirty="0"/>
              <a:t> A source and </a:t>
            </a:r>
            <a:r>
              <a:rPr lang="en-US" b="1" dirty="0">
                <a:solidFill>
                  <a:srgbClr val="800000"/>
                </a:solidFill>
              </a:rPr>
              <a:t>many targets</a:t>
            </a:r>
          </a:p>
          <a:p>
            <a:r>
              <a:rPr lang="en-US" b="1" dirty="0"/>
              <a:t>Problem:</a:t>
            </a:r>
          </a:p>
          <a:p>
            <a:pPr lvl="1"/>
            <a:r>
              <a:rPr lang="en-US" dirty="0"/>
              <a:t>Find a </a:t>
            </a:r>
            <a:r>
              <a:rPr lang="en-US" b="1" dirty="0">
                <a:solidFill>
                  <a:srgbClr val="800000"/>
                </a:solidFill>
              </a:rPr>
              <a:t>short</a:t>
            </a:r>
            <a:r>
              <a:rPr lang="en-US" dirty="0">
                <a:solidFill>
                  <a:srgbClr val="800000"/>
                </a:solidFill>
              </a:rPr>
              <a:t> </a:t>
            </a:r>
            <a:r>
              <a:rPr lang="en-US" dirty="0"/>
              <a:t>path connecting source and targets</a:t>
            </a:r>
          </a:p>
        </p:txBody>
      </p:sp>
    </p:spTree>
    <p:extLst>
      <p:ext uri="{BB962C8B-B14F-4D97-AF65-F5344CB8AC3E}">
        <p14:creationId xmlns:p14="http://schemas.microsoft.com/office/powerpoint/2010/main" val="642462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2309-65A8-D44F-88AD-A5E9EAFEBFC3}"/>
              </a:ext>
            </a:extLst>
          </p:cNvPr>
          <p:cNvSpPr>
            <a:spLocks noGrp="1"/>
          </p:cNvSpPr>
          <p:nvPr>
            <p:ph type="title"/>
          </p:nvPr>
        </p:nvSpPr>
        <p:spPr/>
        <p:txBody>
          <a:bodyPr/>
          <a:lstStyle/>
          <a:p>
            <a:r>
              <a:rPr lang="en-US" dirty="0"/>
              <a:t>Multi-point Net Walkthrough – II </a:t>
            </a:r>
          </a:p>
        </p:txBody>
      </p:sp>
      <p:grpSp>
        <p:nvGrpSpPr>
          <p:cNvPr id="4" name="Group 14">
            <a:extLst>
              <a:ext uri="{FF2B5EF4-FFF2-40B4-BE49-F238E27FC236}">
                <a16:creationId xmlns:a16="http://schemas.microsoft.com/office/drawing/2014/main" id="{0FE34951-758E-C147-B85D-6666EE7E9941}"/>
              </a:ext>
            </a:extLst>
          </p:cNvPr>
          <p:cNvGrpSpPr>
            <a:grpSpLocks/>
          </p:cNvGrpSpPr>
          <p:nvPr/>
        </p:nvGrpSpPr>
        <p:grpSpPr bwMode="auto">
          <a:xfrm>
            <a:off x="838200" y="1774031"/>
            <a:ext cx="3556000" cy="3309938"/>
            <a:chOff x="344" y="904"/>
            <a:chExt cx="2240" cy="2780"/>
          </a:xfrm>
        </p:grpSpPr>
        <p:sp>
          <p:nvSpPr>
            <p:cNvPr id="5" name="Rectangle 3">
              <a:extLst>
                <a:ext uri="{FF2B5EF4-FFF2-40B4-BE49-F238E27FC236}">
                  <a16:creationId xmlns:a16="http://schemas.microsoft.com/office/drawing/2014/main" id="{EF581811-DC5A-0944-8EBD-F7DA7D0D1BE2}"/>
                </a:ext>
              </a:extLst>
            </p:cNvPr>
            <p:cNvSpPr>
              <a:spLocks noChangeArrowheads="1"/>
            </p:cNvSpPr>
            <p:nvPr/>
          </p:nvSpPr>
          <p:spPr bwMode="auto">
            <a:xfrm>
              <a:off x="344" y="904"/>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6" name="Line 4">
              <a:extLst>
                <a:ext uri="{FF2B5EF4-FFF2-40B4-BE49-F238E27FC236}">
                  <a16:creationId xmlns:a16="http://schemas.microsoft.com/office/drawing/2014/main" id="{B3C890FF-80BF-DC49-BB3D-0B2BB2C1C920}"/>
                </a:ext>
              </a:extLst>
            </p:cNvPr>
            <p:cNvSpPr>
              <a:spLocks noChangeShapeType="1"/>
            </p:cNvSpPr>
            <p:nvPr/>
          </p:nvSpPr>
          <p:spPr bwMode="auto">
            <a:xfrm>
              <a:off x="356" y="135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 name="Line 5">
              <a:extLst>
                <a:ext uri="{FF2B5EF4-FFF2-40B4-BE49-F238E27FC236}">
                  <a16:creationId xmlns:a16="http://schemas.microsoft.com/office/drawing/2014/main" id="{2381A60A-9D85-4649-851B-A01E41E7EF67}"/>
                </a:ext>
              </a:extLst>
            </p:cNvPr>
            <p:cNvSpPr>
              <a:spLocks noChangeShapeType="1"/>
            </p:cNvSpPr>
            <p:nvPr/>
          </p:nvSpPr>
          <p:spPr bwMode="auto">
            <a:xfrm>
              <a:off x="356" y="182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 name="Line 6">
              <a:extLst>
                <a:ext uri="{FF2B5EF4-FFF2-40B4-BE49-F238E27FC236}">
                  <a16:creationId xmlns:a16="http://schemas.microsoft.com/office/drawing/2014/main" id="{0EDA5B81-864C-D945-AAF9-438F1A8ED81D}"/>
                </a:ext>
              </a:extLst>
            </p:cNvPr>
            <p:cNvSpPr>
              <a:spLocks noChangeShapeType="1"/>
            </p:cNvSpPr>
            <p:nvPr/>
          </p:nvSpPr>
          <p:spPr bwMode="auto">
            <a:xfrm>
              <a:off x="356" y="228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7">
              <a:extLst>
                <a:ext uri="{FF2B5EF4-FFF2-40B4-BE49-F238E27FC236}">
                  <a16:creationId xmlns:a16="http://schemas.microsoft.com/office/drawing/2014/main" id="{57016892-6E04-2B46-951C-C0A882C666BF}"/>
                </a:ext>
              </a:extLst>
            </p:cNvPr>
            <p:cNvSpPr>
              <a:spLocks noChangeShapeType="1"/>
            </p:cNvSpPr>
            <p:nvPr/>
          </p:nvSpPr>
          <p:spPr bwMode="auto">
            <a:xfrm>
              <a:off x="356" y="275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8">
              <a:extLst>
                <a:ext uri="{FF2B5EF4-FFF2-40B4-BE49-F238E27FC236}">
                  <a16:creationId xmlns:a16="http://schemas.microsoft.com/office/drawing/2014/main" id="{C185F5AA-4968-024C-9E36-0C252E13DEEA}"/>
                </a:ext>
              </a:extLst>
            </p:cNvPr>
            <p:cNvSpPr>
              <a:spLocks noChangeShapeType="1"/>
            </p:cNvSpPr>
            <p:nvPr/>
          </p:nvSpPr>
          <p:spPr bwMode="auto">
            <a:xfrm>
              <a:off x="356" y="322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9">
              <a:extLst>
                <a:ext uri="{FF2B5EF4-FFF2-40B4-BE49-F238E27FC236}">
                  <a16:creationId xmlns:a16="http://schemas.microsoft.com/office/drawing/2014/main" id="{6E8A99C7-D463-3B48-BB0A-034A4EE3BBEA}"/>
                </a:ext>
              </a:extLst>
            </p:cNvPr>
            <p:cNvSpPr>
              <a:spLocks noChangeShapeType="1"/>
            </p:cNvSpPr>
            <p:nvPr/>
          </p:nvSpPr>
          <p:spPr bwMode="auto">
            <a:xfrm>
              <a:off x="708" y="916"/>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10">
              <a:extLst>
                <a:ext uri="{FF2B5EF4-FFF2-40B4-BE49-F238E27FC236}">
                  <a16:creationId xmlns:a16="http://schemas.microsoft.com/office/drawing/2014/main" id="{545F1190-B7CE-2146-A598-D72EEA5A4C24}"/>
                </a:ext>
              </a:extLst>
            </p:cNvPr>
            <p:cNvSpPr>
              <a:spLocks noChangeShapeType="1"/>
            </p:cNvSpPr>
            <p:nvPr/>
          </p:nvSpPr>
          <p:spPr bwMode="auto">
            <a:xfrm>
              <a:off x="1056"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1">
              <a:extLst>
                <a:ext uri="{FF2B5EF4-FFF2-40B4-BE49-F238E27FC236}">
                  <a16:creationId xmlns:a16="http://schemas.microsoft.com/office/drawing/2014/main" id="{C7A38CB4-965C-8C4B-9DCC-14D329E8488C}"/>
                </a:ext>
              </a:extLst>
            </p:cNvPr>
            <p:cNvSpPr>
              <a:spLocks noChangeShapeType="1"/>
            </p:cNvSpPr>
            <p:nvPr/>
          </p:nvSpPr>
          <p:spPr bwMode="auto">
            <a:xfrm>
              <a:off x="142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2">
              <a:extLst>
                <a:ext uri="{FF2B5EF4-FFF2-40B4-BE49-F238E27FC236}">
                  <a16:creationId xmlns:a16="http://schemas.microsoft.com/office/drawing/2014/main" id="{BFF26017-6DDD-7F42-9352-D863207B59E1}"/>
                </a:ext>
              </a:extLst>
            </p:cNvPr>
            <p:cNvSpPr>
              <a:spLocks noChangeShapeType="1"/>
            </p:cNvSpPr>
            <p:nvPr/>
          </p:nvSpPr>
          <p:spPr bwMode="auto">
            <a:xfrm>
              <a:off x="178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3">
              <a:extLst>
                <a:ext uri="{FF2B5EF4-FFF2-40B4-BE49-F238E27FC236}">
                  <a16:creationId xmlns:a16="http://schemas.microsoft.com/office/drawing/2014/main" id="{D262A2CF-3C03-1440-8C27-86CA0B8C23D2}"/>
                </a:ext>
              </a:extLst>
            </p:cNvPr>
            <p:cNvSpPr>
              <a:spLocks noChangeShapeType="1"/>
            </p:cNvSpPr>
            <p:nvPr/>
          </p:nvSpPr>
          <p:spPr bwMode="auto">
            <a:xfrm>
              <a:off x="214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50" name="Rectangle 16">
            <a:extLst>
              <a:ext uri="{FF2B5EF4-FFF2-40B4-BE49-F238E27FC236}">
                <a16:creationId xmlns:a16="http://schemas.microsoft.com/office/drawing/2014/main" id="{7847E058-5021-7E49-A66C-63943ED1F463}"/>
              </a:ext>
            </a:extLst>
          </p:cNvPr>
          <p:cNvSpPr>
            <a:spLocks noChangeArrowheads="1"/>
          </p:cNvSpPr>
          <p:nvPr/>
        </p:nvSpPr>
        <p:spPr bwMode="auto">
          <a:xfrm>
            <a:off x="1456005" y="2387382"/>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51" name="Rectangle 17">
            <a:extLst>
              <a:ext uri="{FF2B5EF4-FFF2-40B4-BE49-F238E27FC236}">
                <a16:creationId xmlns:a16="http://schemas.microsoft.com/office/drawing/2014/main" id="{CC944226-0BE7-1C49-BBAE-3EC6358E19F3}"/>
              </a:ext>
            </a:extLst>
          </p:cNvPr>
          <p:cNvSpPr>
            <a:spLocks noChangeArrowheads="1"/>
          </p:cNvSpPr>
          <p:nvPr/>
        </p:nvSpPr>
        <p:spPr bwMode="auto">
          <a:xfrm>
            <a:off x="2314309" y="4078968"/>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52" name="Rectangle 18">
            <a:extLst>
              <a:ext uri="{FF2B5EF4-FFF2-40B4-BE49-F238E27FC236}">
                <a16:creationId xmlns:a16="http://schemas.microsoft.com/office/drawing/2014/main" id="{E3506123-B1EA-8140-B395-F7B67B75B038}"/>
              </a:ext>
            </a:extLst>
          </p:cNvPr>
          <p:cNvSpPr>
            <a:spLocks noChangeArrowheads="1"/>
          </p:cNvSpPr>
          <p:nvPr/>
        </p:nvSpPr>
        <p:spPr bwMode="auto">
          <a:xfrm>
            <a:off x="3933209" y="2985159"/>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53" name="TextBox 52">
            <a:extLst>
              <a:ext uri="{FF2B5EF4-FFF2-40B4-BE49-F238E27FC236}">
                <a16:creationId xmlns:a16="http://schemas.microsoft.com/office/drawing/2014/main" id="{11BC95D6-C3A9-CA49-A2A8-DC5D6E97C66C}"/>
              </a:ext>
            </a:extLst>
          </p:cNvPr>
          <p:cNvSpPr txBox="1"/>
          <p:nvPr/>
        </p:nvSpPr>
        <p:spPr>
          <a:xfrm>
            <a:off x="1688166" y="2415987"/>
            <a:ext cx="313044" cy="369332"/>
          </a:xfrm>
          <a:prstGeom prst="rect">
            <a:avLst/>
          </a:prstGeom>
          <a:noFill/>
        </p:spPr>
        <p:txBody>
          <a:bodyPr wrap="none" rtlCol="0">
            <a:spAutoFit/>
          </a:bodyPr>
          <a:lstStyle/>
          <a:p>
            <a:r>
              <a:rPr lang="en-US" sz="1800" b="1" dirty="0">
                <a:solidFill>
                  <a:srgbClr val="0B4B8E"/>
                </a:solidFill>
                <a:latin typeface="+mj-lt"/>
              </a:rPr>
              <a:t>1</a:t>
            </a:r>
          </a:p>
        </p:txBody>
      </p:sp>
      <p:grpSp>
        <p:nvGrpSpPr>
          <p:cNvPr id="54" name="Group 53">
            <a:extLst>
              <a:ext uri="{FF2B5EF4-FFF2-40B4-BE49-F238E27FC236}">
                <a16:creationId xmlns:a16="http://schemas.microsoft.com/office/drawing/2014/main" id="{F90CB3AD-E871-764D-B9EB-FB9ABEB0E7CD}"/>
              </a:ext>
            </a:extLst>
          </p:cNvPr>
          <p:cNvGrpSpPr/>
          <p:nvPr/>
        </p:nvGrpSpPr>
        <p:grpSpPr>
          <a:xfrm>
            <a:off x="1015041" y="1890123"/>
            <a:ext cx="1430598" cy="1444950"/>
            <a:chOff x="849489" y="1143197"/>
            <a:chExt cx="1430598" cy="1444950"/>
          </a:xfrm>
        </p:grpSpPr>
        <p:sp>
          <p:nvSpPr>
            <p:cNvPr id="55" name="TextBox 54">
              <a:extLst>
                <a:ext uri="{FF2B5EF4-FFF2-40B4-BE49-F238E27FC236}">
                  <a16:creationId xmlns:a16="http://schemas.microsoft.com/office/drawing/2014/main" id="{197A44A7-F354-884A-BB35-8007FC0CEA8A}"/>
                </a:ext>
              </a:extLst>
            </p:cNvPr>
            <p:cNvSpPr txBox="1"/>
            <p:nvPr/>
          </p:nvSpPr>
          <p:spPr>
            <a:xfrm>
              <a:off x="1422353" y="1143197"/>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56" name="TextBox 55">
              <a:extLst>
                <a:ext uri="{FF2B5EF4-FFF2-40B4-BE49-F238E27FC236}">
                  <a16:creationId xmlns:a16="http://schemas.microsoft.com/office/drawing/2014/main" id="{020EFAA2-7D87-FD4C-8CB3-F17B55A9482D}"/>
                </a:ext>
              </a:extLst>
            </p:cNvPr>
            <p:cNvSpPr txBox="1"/>
            <p:nvPr/>
          </p:nvSpPr>
          <p:spPr>
            <a:xfrm>
              <a:off x="1967043" y="1687926"/>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57" name="TextBox 56">
              <a:extLst>
                <a:ext uri="{FF2B5EF4-FFF2-40B4-BE49-F238E27FC236}">
                  <a16:creationId xmlns:a16="http://schemas.microsoft.com/office/drawing/2014/main" id="{CEEAEBC0-F0B1-D341-A00E-715F2872FC19}"/>
                </a:ext>
              </a:extLst>
            </p:cNvPr>
            <p:cNvSpPr txBox="1"/>
            <p:nvPr/>
          </p:nvSpPr>
          <p:spPr>
            <a:xfrm>
              <a:off x="849489" y="1680735"/>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58" name="TextBox 57">
              <a:extLst>
                <a:ext uri="{FF2B5EF4-FFF2-40B4-BE49-F238E27FC236}">
                  <a16:creationId xmlns:a16="http://schemas.microsoft.com/office/drawing/2014/main" id="{E189693C-BF9D-F64D-BF45-FC093B5D7F52}"/>
                </a:ext>
              </a:extLst>
            </p:cNvPr>
            <p:cNvSpPr txBox="1"/>
            <p:nvPr/>
          </p:nvSpPr>
          <p:spPr>
            <a:xfrm>
              <a:off x="1387529" y="2218815"/>
              <a:ext cx="313044" cy="369332"/>
            </a:xfrm>
            <a:prstGeom prst="rect">
              <a:avLst/>
            </a:prstGeom>
            <a:noFill/>
          </p:spPr>
          <p:txBody>
            <a:bodyPr wrap="none" rtlCol="0">
              <a:spAutoFit/>
            </a:bodyPr>
            <a:lstStyle/>
            <a:p>
              <a:r>
                <a:rPr lang="en-US" sz="1800" b="1" dirty="0">
                  <a:solidFill>
                    <a:srgbClr val="0B4B8E"/>
                  </a:solidFill>
                  <a:latin typeface="+mj-lt"/>
                </a:rPr>
                <a:t>2</a:t>
              </a:r>
            </a:p>
          </p:txBody>
        </p:sp>
      </p:grpSp>
      <p:grpSp>
        <p:nvGrpSpPr>
          <p:cNvPr id="59" name="Group 58">
            <a:extLst>
              <a:ext uri="{FF2B5EF4-FFF2-40B4-BE49-F238E27FC236}">
                <a16:creationId xmlns:a16="http://schemas.microsoft.com/office/drawing/2014/main" id="{6E71790A-828B-FE46-A79A-C405983E1ED8}"/>
              </a:ext>
            </a:extLst>
          </p:cNvPr>
          <p:cNvGrpSpPr/>
          <p:nvPr/>
        </p:nvGrpSpPr>
        <p:grpSpPr>
          <a:xfrm>
            <a:off x="991936" y="1885248"/>
            <a:ext cx="2030058" cy="2032826"/>
            <a:chOff x="826384" y="1138322"/>
            <a:chExt cx="2030058" cy="2032826"/>
          </a:xfrm>
        </p:grpSpPr>
        <p:sp>
          <p:nvSpPr>
            <p:cNvPr id="60" name="TextBox 59">
              <a:extLst>
                <a:ext uri="{FF2B5EF4-FFF2-40B4-BE49-F238E27FC236}">
                  <a16:creationId xmlns:a16="http://schemas.microsoft.com/office/drawing/2014/main" id="{79411DF5-42CF-E044-B0DB-89F6B2B199EF}"/>
                </a:ext>
              </a:extLst>
            </p:cNvPr>
            <p:cNvSpPr txBox="1"/>
            <p:nvPr/>
          </p:nvSpPr>
          <p:spPr>
            <a:xfrm>
              <a:off x="1952166" y="1141031"/>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61" name="TextBox 60">
              <a:extLst>
                <a:ext uri="{FF2B5EF4-FFF2-40B4-BE49-F238E27FC236}">
                  <a16:creationId xmlns:a16="http://schemas.microsoft.com/office/drawing/2014/main" id="{1B0F67EB-540F-5B4E-BC53-0E9A7A813CF7}"/>
                </a:ext>
              </a:extLst>
            </p:cNvPr>
            <p:cNvSpPr txBox="1"/>
            <p:nvPr/>
          </p:nvSpPr>
          <p:spPr>
            <a:xfrm>
              <a:off x="2543398" y="1712358"/>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62" name="TextBox 61">
              <a:extLst>
                <a:ext uri="{FF2B5EF4-FFF2-40B4-BE49-F238E27FC236}">
                  <a16:creationId xmlns:a16="http://schemas.microsoft.com/office/drawing/2014/main" id="{25B60346-F726-FF45-809C-B2BDF4FBD885}"/>
                </a:ext>
              </a:extLst>
            </p:cNvPr>
            <p:cNvSpPr txBox="1"/>
            <p:nvPr/>
          </p:nvSpPr>
          <p:spPr>
            <a:xfrm>
              <a:off x="1964411" y="222383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63" name="TextBox 62">
              <a:extLst>
                <a:ext uri="{FF2B5EF4-FFF2-40B4-BE49-F238E27FC236}">
                  <a16:creationId xmlns:a16="http://schemas.microsoft.com/office/drawing/2014/main" id="{28997189-C7A2-2744-8BA7-EFF395FA7449}"/>
                </a:ext>
              </a:extLst>
            </p:cNvPr>
            <p:cNvSpPr txBox="1"/>
            <p:nvPr/>
          </p:nvSpPr>
          <p:spPr>
            <a:xfrm>
              <a:off x="1392073" y="2801816"/>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64" name="TextBox 63">
              <a:extLst>
                <a:ext uri="{FF2B5EF4-FFF2-40B4-BE49-F238E27FC236}">
                  <a16:creationId xmlns:a16="http://schemas.microsoft.com/office/drawing/2014/main" id="{7ED1BE74-A0D4-1D40-BEA0-0998F4C25CE2}"/>
                </a:ext>
              </a:extLst>
            </p:cNvPr>
            <p:cNvSpPr txBox="1"/>
            <p:nvPr/>
          </p:nvSpPr>
          <p:spPr>
            <a:xfrm>
              <a:off x="826384" y="2249354"/>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65" name="TextBox 64">
              <a:extLst>
                <a:ext uri="{FF2B5EF4-FFF2-40B4-BE49-F238E27FC236}">
                  <a16:creationId xmlns:a16="http://schemas.microsoft.com/office/drawing/2014/main" id="{6D9BAFBD-E572-C543-8B41-D35246C88366}"/>
                </a:ext>
              </a:extLst>
            </p:cNvPr>
            <p:cNvSpPr txBox="1"/>
            <p:nvPr/>
          </p:nvSpPr>
          <p:spPr>
            <a:xfrm>
              <a:off x="845804" y="1138322"/>
              <a:ext cx="313044" cy="369332"/>
            </a:xfrm>
            <a:prstGeom prst="rect">
              <a:avLst/>
            </a:prstGeom>
            <a:noFill/>
          </p:spPr>
          <p:txBody>
            <a:bodyPr wrap="none" rtlCol="0">
              <a:spAutoFit/>
            </a:bodyPr>
            <a:lstStyle/>
            <a:p>
              <a:r>
                <a:rPr lang="en-US" sz="1800" b="1" dirty="0">
                  <a:solidFill>
                    <a:srgbClr val="0B4B8E"/>
                  </a:solidFill>
                  <a:latin typeface="+mj-lt"/>
                </a:rPr>
                <a:t>3</a:t>
              </a:r>
            </a:p>
          </p:txBody>
        </p:sp>
      </p:grpSp>
      <p:grpSp>
        <p:nvGrpSpPr>
          <p:cNvPr id="66" name="Group 65">
            <a:extLst>
              <a:ext uri="{FF2B5EF4-FFF2-40B4-BE49-F238E27FC236}">
                <a16:creationId xmlns:a16="http://schemas.microsoft.com/office/drawing/2014/main" id="{A564D499-696E-9147-A85F-B00DE6A2D58A}"/>
              </a:ext>
            </a:extLst>
          </p:cNvPr>
          <p:cNvGrpSpPr/>
          <p:nvPr/>
        </p:nvGrpSpPr>
        <p:grpSpPr>
          <a:xfrm>
            <a:off x="969883" y="1873031"/>
            <a:ext cx="2609046" cy="2574846"/>
            <a:chOff x="804331" y="1126105"/>
            <a:chExt cx="2609046" cy="2574846"/>
          </a:xfrm>
        </p:grpSpPr>
        <p:sp>
          <p:nvSpPr>
            <p:cNvPr id="67" name="TextBox 66">
              <a:extLst>
                <a:ext uri="{FF2B5EF4-FFF2-40B4-BE49-F238E27FC236}">
                  <a16:creationId xmlns:a16="http://schemas.microsoft.com/office/drawing/2014/main" id="{A893AB52-DF44-4944-A5BB-EFB3B3946EFB}"/>
                </a:ext>
              </a:extLst>
            </p:cNvPr>
            <p:cNvSpPr txBox="1"/>
            <p:nvPr/>
          </p:nvSpPr>
          <p:spPr>
            <a:xfrm>
              <a:off x="2555644" y="1126105"/>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68" name="TextBox 67">
              <a:extLst>
                <a:ext uri="{FF2B5EF4-FFF2-40B4-BE49-F238E27FC236}">
                  <a16:creationId xmlns:a16="http://schemas.microsoft.com/office/drawing/2014/main" id="{FF83D272-BA27-1E4D-A798-856217494B73}"/>
                </a:ext>
              </a:extLst>
            </p:cNvPr>
            <p:cNvSpPr txBox="1"/>
            <p:nvPr/>
          </p:nvSpPr>
          <p:spPr>
            <a:xfrm>
              <a:off x="3100333" y="170408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69" name="TextBox 68">
              <a:extLst>
                <a:ext uri="{FF2B5EF4-FFF2-40B4-BE49-F238E27FC236}">
                  <a16:creationId xmlns:a16="http://schemas.microsoft.com/office/drawing/2014/main" id="{2D458E47-1D71-4648-ABF5-6EFD019C404F}"/>
                </a:ext>
              </a:extLst>
            </p:cNvPr>
            <p:cNvSpPr txBox="1"/>
            <p:nvPr/>
          </p:nvSpPr>
          <p:spPr>
            <a:xfrm>
              <a:off x="2561239" y="222886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70" name="TextBox 69">
              <a:extLst>
                <a:ext uri="{FF2B5EF4-FFF2-40B4-BE49-F238E27FC236}">
                  <a16:creationId xmlns:a16="http://schemas.microsoft.com/office/drawing/2014/main" id="{932E7D35-4CB9-A74C-923C-2C6C3D8D2AA4}"/>
                </a:ext>
              </a:extLst>
            </p:cNvPr>
            <p:cNvSpPr txBox="1"/>
            <p:nvPr/>
          </p:nvSpPr>
          <p:spPr>
            <a:xfrm>
              <a:off x="1968954" y="2800190"/>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71" name="TextBox 70">
              <a:extLst>
                <a:ext uri="{FF2B5EF4-FFF2-40B4-BE49-F238E27FC236}">
                  <a16:creationId xmlns:a16="http://schemas.microsoft.com/office/drawing/2014/main" id="{2919A710-8633-C34D-9E77-B81532CE0FA3}"/>
                </a:ext>
              </a:extLst>
            </p:cNvPr>
            <p:cNvSpPr txBox="1"/>
            <p:nvPr/>
          </p:nvSpPr>
          <p:spPr>
            <a:xfrm>
              <a:off x="1389967" y="333161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72" name="TextBox 71">
              <a:extLst>
                <a:ext uri="{FF2B5EF4-FFF2-40B4-BE49-F238E27FC236}">
                  <a16:creationId xmlns:a16="http://schemas.microsoft.com/office/drawing/2014/main" id="{F17F3BFA-62B6-D548-80B0-C33FDF94FCDE}"/>
                </a:ext>
              </a:extLst>
            </p:cNvPr>
            <p:cNvSpPr txBox="1"/>
            <p:nvPr/>
          </p:nvSpPr>
          <p:spPr>
            <a:xfrm>
              <a:off x="804331" y="2799105"/>
              <a:ext cx="313044" cy="369332"/>
            </a:xfrm>
            <a:prstGeom prst="rect">
              <a:avLst/>
            </a:prstGeom>
            <a:noFill/>
          </p:spPr>
          <p:txBody>
            <a:bodyPr wrap="none" rtlCol="0">
              <a:spAutoFit/>
            </a:bodyPr>
            <a:lstStyle/>
            <a:p>
              <a:r>
                <a:rPr lang="en-US" sz="1800" b="1" dirty="0">
                  <a:solidFill>
                    <a:srgbClr val="0B4B8E"/>
                  </a:solidFill>
                  <a:latin typeface="+mj-lt"/>
                </a:rPr>
                <a:t>4</a:t>
              </a:r>
            </a:p>
          </p:txBody>
        </p:sp>
      </p:grpSp>
      <p:grpSp>
        <p:nvGrpSpPr>
          <p:cNvPr id="73" name="Group 72">
            <a:extLst>
              <a:ext uri="{FF2B5EF4-FFF2-40B4-BE49-F238E27FC236}">
                <a16:creationId xmlns:a16="http://schemas.microsoft.com/office/drawing/2014/main" id="{9407EA63-AB68-AA46-BCED-B968893FF4A6}"/>
              </a:ext>
            </a:extLst>
          </p:cNvPr>
          <p:cNvGrpSpPr/>
          <p:nvPr/>
        </p:nvGrpSpPr>
        <p:grpSpPr>
          <a:xfrm>
            <a:off x="989304" y="1866382"/>
            <a:ext cx="3221278" cy="3139524"/>
            <a:chOff x="823752" y="1119456"/>
            <a:chExt cx="3221278" cy="3139524"/>
          </a:xfrm>
        </p:grpSpPr>
        <p:sp>
          <p:nvSpPr>
            <p:cNvPr id="74" name="TextBox 73">
              <a:extLst>
                <a:ext uri="{FF2B5EF4-FFF2-40B4-BE49-F238E27FC236}">
                  <a16:creationId xmlns:a16="http://schemas.microsoft.com/office/drawing/2014/main" id="{7867FE83-ACEF-3D46-B30E-FE6791980228}"/>
                </a:ext>
              </a:extLst>
            </p:cNvPr>
            <p:cNvSpPr txBox="1"/>
            <p:nvPr/>
          </p:nvSpPr>
          <p:spPr>
            <a:xfrm>
              <a:off x="3127456" y="1119456"/>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75" name="TextBox 74">
              <a:extLst>
                <a:ext uri="{FF2B5EF4-FFF2-40B4-BE49-F238E27FC236}">
                  <a16:creationId xmlns:a16="http://schemas.microsoft.com/office/drawing/2014/main" id="{8B490617-C85D-B941-92BA-A536542DAEAF}"/>
                </a:ext>
              </a:extLst>
            </p:cNvPr>
            <p:cNvSpPr txBox="1"/>
            <p:nvPr/>
          </p:nvSpPr>
          <p:spPr>
            <a:xfrm>
              <a:off x="3731986" y="1710733"/>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76" name="TextBox 75">
              <a:extLst>
                <a:ext uri="{FF2B5EF4-FFF2-40B4-BE49-F238E27FC236}">
                  <a16:creationId xmlns:a16="http://schemas.microsoft.com/office/drawing/2014/main" id="{A605312C-92B6-E14C-A8E4-8EFD5619C1E7}"/>
                </a:ext>
              </a:extLst>
            </p:cNvPr>
            <p:cNvSpPr txBox="1"/>
            <p:nvPr/>
          </p:nvSpPr>
          <p:spPr>
            <a:xfrm>
              <a:off x="3113105" y="224216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77" name="TextBox 76">
              <a:extLst>
                <a:ext uri="{FF2B5EF4-FFF2-40B4-BE49-F238E27FC236}">
                  <a16:creationId xmlns:a16="http://schemas.microsoft.com/office/drawing/2014/main" id="{ED96CA11-811F-3248-A913-6B2D52E654A4}"/>
                </a:ext>
              </a:extLst>
            </p:cNvPr>
            <p:cNvSpPr txBox="1"/>
            <p:nvPr/>
          </p:nvSpPr>
          <p:spPr>
            <a:xfrm>
              <a:off x="2580660" y="278024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78" name="TextBox 77">
              <a:extLst>
                <a:ext uri="{FF2B5EF4-FFF2-40B4-BE49-F238E27FC236}">
                  <a16:creationId xmlns:a16="http://schemas.microsoft.com/office/drawing/2014/main" id="{BD54248F-FFB3-A744-B452-57908DD99A04}"/>
                </a:ext>
              </a:extLst>
            </p:cNvPr>
            <p:cNvSpPr txBox="1"/>
            <p:nvPr/>
          </p:nvSpPr>
          <p:spPr>
            <a:xfrm>
              <a:off x="1961779" y="3338270"/>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79" name="TextBox 78">
              <a:extLst>
                <a:ext uri="{FF2B5EF4-FFF2-40B4-BE49-F238E27FC236}">
                  <a16:creationId xmlns:a16="http://schemas.microsoft.com/office/drawing/2014/main" id="{9268FB7E-2E4C-3B41-AD92-705B896D6EFE}"/>
                </a:ext>
              </a:extLst>
            </p:cNvPr>
            <p:cNvSpPr txBox="1"/>
            <p:nvPr/>
          </p:nvSpPr>
          <p:spPr>
            <a:xfrm>
              <a:off x="1409388" y="3889648"/>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80" name="TextBox 79">
              <a:extLst>
                <a:ext uri="{FF2B5EF4-FFF2-40B4-BE49-F238E27FC236}">
                  <a16:creationId xmlns:a16="http://schemas.microsoft.com/office/drawing/2014/main" id="{0A69E908-4154-7C4F-9D8E-B8C2EDACE562}"/>
                </a:ext>
              </a:extLst>
            </p:cNvPr>
            <p:cNvSpPr txBox="1"/>
            <p:nvPr/>
          </p:nvSpPr>
          <p:spPr>
            <a:xfrm>
              <a:off x="823752" y="3343835"/>
              <a:ext cx="313044" cy="369332"/>
            </a:xfrm>
            <a:prstGeom prst="rect">
              <a:avLst/>
            </a:prstGeom>
            <a:noFill/>
          </p:spPr>
          <p:txBody>
            <a:bodyPr wrap="none" rtlCol="0">
              <a:spAutoFit/>
            </a:bodyPr>
            <a:lstStyle/>
            <a:p>
              <a:r>
                <a:rPr lang="en-US" sz="1800" b="1" dirty="0">
                  <a:solidFill>
                    <a:srgbClr val="0B4B8E"/>
                  </a:solidFill>
                  <a:latin typeface="+mj-lt"/>
                </a:rPr>
                <a:t>5</a:t>
              </a:r>
            </a:p>
          </p:txBody>
        </p:sp>
      </p:grpSp>
      <p:sp>
        <p:nvSpPr>
          <p:cNvPr id="81" name="Content Placeholder 2">
            <a:extLst>
              <a:ext uri="{FF2B5EF4-FFF2-40B4-BE49-F238E27FC236}">
                <a16:creationId xmlns:a16="http://schemas.microsoft.com/office/drawing/2014/main" id="{8C21F5FC-0E10-4641-BC48-3003DFF49B3C}"/>
              </a:ext>
            </a:extLst>
          </p:cNvPr>
          <p:cNvSpPr>
            <a:spLocks noGrp="1"/>
          </p:cNvSpPr>
          <p:nvPr>
            <p:ph idx="1"/>
          </p:nvPr>
        </p:nvSpPr>
        <p:spPr>
          <a:xfrm>
            <a:off x="4871922" y="1466849"/>
            <a:ext cx="6481877" cy="4710113"/>
          </a:xfrm>
        </p:spPr>
        <p:txBody>
          <a:bodyPr/>
          <a:lstStyle/>
          <a:p>
            <a:r>
              <a:rPr lang="en-US" b="1" dirty="0"/>
              <a:t>First segment of path...</a:t>
            </a:r>
          </a:p>
          <a:p>
            <a:pPr lvl="1"/>
            <a:r>
              <a:rPr lang="en-US" dirty="0"/>
              <a:t>Run maze route to find the closest target</a:t>
            </a:r>
          </a:p>
          <a:p>
            <a:pPr lvl="1"/>
            <a:r>
              <a:rPr lang="en-US" dirty="0"/>
              <a:t>Start at source, go till we find</a:t>
            </a:r>
            <a:r>
              <a:rPr lang="en-US" b="1" dirty="0">
                <a:solidFill>
                  <a:srgbClr val="800000"/>
                </a:solidFill>
              </a:rPr>
              <a:t> any target</a:t>
            </a:r>
          </a:p>
        </p:txBody>
      </p:sp>
    </p:spTree>
    <p:extLst>
      <p:ext uri="{BB962C8B-B14F-4D97-AF65-F5344CB8AC3E}">
        <p14:creationId xmlns:p14="http://schemas.microsoft.com/office/powerpoint/2010/main" val="307661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102D1CE-F051-BA4B-AE2B-8972297DEBF6}"/>
              </a:ext>
            </a:extLst>
          </p:cNvPr>
          <p:cNvGrpSpPr/>
          <p:nvPr/>
        </p:nvGrpSpPr>
        <p:grpSpPr>
          <a:xfrm>
            <a:off x="838200" y="1781004"/>
            <a:ext cx="3556000" cy="3309938"/>
            <a:chOff x="546100" y="1076325"/>
            <a:chExt cx="3556000" cy="3309938"/>
          </a:xfrm>
        </p:grpSpPr>
        <p:sp>
          <p:nvSpPr>
            <p:cNvPr id="46" name="Rectangle 45">
              <a:extLst>
                <a:ext uri="{FF2B5EF4-FFF2-40B4-BE49-F238E27FC236}">
                  <a16:creationId xmlns:a16="http://schemas.microsoft.com/office/drawing/2014/main" id="{1F649006-BB35-B64E-AF32-271DF0D9361D}"/>
                </a:ext>
              </a:extLst>
            </p:cNvPr>
            <p:cNvSpPr/>
            <p:nvPr/>
          </p:nvSpPr>
          <p:spPr>
            <a:xfrm>
              <a:off x="1130326" y="1595915"/>
              <a:ext cx="538567" cy="2260879"/>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47" name="Rectangle 46">
              <a:extLst>
                <a:ext uri="{FF2B5EF4-FFF2-40B4-BE49-F238E27FC236}">
                  <a16:creationId xmlns:a16="http://schemas.microsoft.com/office/drawing/2014/main" id="{86EA00D6-AA5D-2049-9475-A56898E41A47}"/>
                </a:ext>
              </a:extLst>
            </p:cNvPr>
            <p:cNvSpPr/>
            <p:nvPr/>
          </p:nvSpPr>
          <p:spPr>
            <a:xfrm>
              <a:off x="1309848" y="3271624"/>
              <a:ext cx="957452" cy="571871"/>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nvGrpSpPr>
            <p:cNvPr id="48" name="Group 14">
              <a:extLst>
                <a:ext uri="{FF2B5EF4-FFF2-40B4-BE49-F238E27FC236}">
                  <a16:creationId xmlns:a16="http://schemas.microsoft.com/office/drawing/2014/main" id="{8FA81B0F-35D1-0045-A3EC-C7A08D2A9229}"/>
                </a:ext>
              </a:extLst>
            </p:cNvPr>
            <p:cNvGrpSpPr>
              <a:grpSpLocks/>
            </p:cNvGrpSpPr>
            <p:nvPr/>
          </p:nvGrpSpPr>
          <p:grpSpPr bwMode="auto">
            <a:xfrm>
              <a:off x="546100" y="1076325"/>
              <a:ext cx="3556000" cy="3309938"/>
              <a:chOff x="344" y="904"/>
              <a:chExt cx="2240" cy="2780"/>
            </a:xfrm>
          </p:grpSpPr>
          <p:sp>
            <p:nvSpPr>
              <p:cNvPr id="49" name="Rectangle 3">
                <a:extLst>
                  <a:ext uri="{FF2B5EF4-FFF2-40B4-BE49-F238E27FC236}">
                    <a16:creationId xmlns:a16="http://schemas.microsoft.com/office/drawing/2014/main" id="{30AA1D7F-EF25-5945-B288-217313C24122}"/>
                  </a:ext>
                </a:extLst>
              </p:cNvPr>
              <p:cNvSpPr>
                <a:spLocks noChangeArrowheads="1"/>
              </p:cNvSpPr>
              <p:nvPr/>
            </p:nvSpPr>
            <p:spPr bwMode="auto">
              <a:xfrm>
                <a:off x="344" y="904"/>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81" name="Line 4">
                <a:extLst>
                  <a:ext uri="{FF2B5EF4-FFF2-40B4-BE49-F238E27FC236}">
                    <a16:creationId xmlns:a16="http://schemas.microsoft.com/office/drawing/2014/main" id="{FB3E10A7-A0B9-8448-A1D1-55EDDE1D678F}"/>
                  </a:ext>
                </a:extLst>
              </p:cNvPr>
              <p:cNvSpPr>
                <a:spLocks noChangeShapeType="1"/>
              </p:cNvSpPr>
              <p:nvPr/>
            </p:nvSpPr>
            <p:spPr bwMode="auto">
              <a:xfrm>
                <a:off x="356" y="135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2" name="Line 5">
                <a:extLst>
                  <a:ext uri="{FF2B5EF4-FFF2-40B4-BE49-F238E27FC236}">
                    <a16:creationId xmlns:a16="http://schemas.microsoft.com/office/drawing/2014/main" id="{FFD0191B-3537-0746-B63F-E5F23416917D}"/>
                  </a:ext>
                </a:extLst>
              </p:cNvPr>
              <p:cNvSpPr>
                <a:spLocks noChangeShapeType="1"/>
              </p:cNvSpPr>
              <p:nvPr/>
            </p:nvSpPr>
            <p:spPr bwMode="auto">
              <a:xfrm>
                <a:off x="356" y="182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3" name="Line 6">
                <a:extLst>
                  <a:ext uri="{FF2B5EF4-FFF2-40B4-BE49-F238E27FC236}">
                    <a16:creationId xmlns:a16="http://schemas.microsoft.com/office/drawing/2014/main" id="{0109614A-AC74-4641-8BA1-958E8D3B83E8}"/>
                  </a:ext>
                </a:extLst>
              </p:cNvPr>
              <p:cNvSpPr>
                <a:spLocks noChangeShapeType="1"/>
              </p:cNvSpPr>
              <p:nvPr/>
            </p:nvSpPr>
            <p:spPr bwMode="auto">
              <a:xfrm>
                <a:off x="356" y="228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4" name="Line 7">
                <a:extLst>
                  <a:ext uri="{FF2B5EF4-FFF2-40B4-BE49-F238E27FC236}">
                    <a16:creationId xmlns:a16="http://schemas.microsoft.com/office/drawing/2014/main" id="{EA469A3B-1D74-C240-8CEF-DDFDA11EF1AB}"/>
                  </a:ext>
                </a:extLst>
              </p:cNvPr>
              <p:cNvSpPr>
                <a:spLocks noChangeShapeType="1"/>
              </p:cNvSpPr>
              <p:nvPr/>
            </p:nvSpPr>
            <p:spPr bwMode="auto">
              <a:xfrm>
                <a:off x="356" y="275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5" name="Line 8">
                <a:extLst>
                  <a:ext uri="{FF2B5EF4-FFF2-40B4-BE49-F238E27FC236}">
                    <a16:creationId xmlns:a16="http://schemas.microsoft.com/office/drawing/2014/main" id="{B3EC1DB4-A4E4-D843-9B57-A686DDB075E1}"/>
                  </a:ext>
                </a:extLst>
              </p:cNvPr>
              <p:cNvSpPr>
                <a:spLocks noChangeShapeType="1"/>
              </p:cNvSpPr>
              <p:nvPr/>
            </p:nvSpPr>
            <p:spPr bwMode="auto">
              <a:xfrm>
                <a:off x="356" y="322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6" name="Line 9">
                <a:extLst>
                  <a:ext uri="{FF2B5EF4-FFF2-40B4-BE49-F238E27FC236}">
                    <a16:creationId xmlns:a16="http://schemas.microsoft.com/office/drawing/2014/main" id="{351337C1-BCCF-A846-9F76-771A6C69A73A}"/>
                  </a:ext>
                </a:extLst>
              </p:cNvPr>
              <p:cNvSpPr>
                <a:spLocks noChangeShapeType="1"/>
              </p:cNvSpPr>
              <p:nvPr/>
            </p:nvSpPr>
            <p:spPr bwMode="auto">
              <a:xfrm>
                <a:off x="708" y="916"/>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7" name="Line 10">
                <a:extLst>
                  <a:ext uri="{FF2B5EF4-FFF2-40B4-BE49-F238E27FC236}">
                    <a16:creationId xmlns:a16="http://schemas.microsoft.com/office/drawing/2014/main" id="{92254E64-0DFA-F143-A38B-DA55FDAA7655}"/>
                  </a:ext>
                </a:extLst>
              </p:cNvPr>
              <p:cNvSpPr>
                <a:spLocks noChangeShapeType="1"/>
              </p:cNvSpPr>
              <p:nvPr/>
            </p:nvSpPr>
            <p:spPr bwMode="auto">
              <a:xfrm>
                <a:off x="1056"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8" name="Line 11">
                <a:extLst>
                  <a:ext uri="{FF2B5EF4-FFF2-40B4-BE49-F238E27FC236}">
                    <a16:creationId xmlns:a16="http://schemas.microsoft.com/office/drawing/2014/main" id="{4BB0FFA0-B88B-6B43-896C-990F9475E423}"/>
                  </a:ext>
                </a:extLst>
              </p:cNvPr>
              <p:cNvSpPr>
                <a:spLocks noChangeShapeType="1"/>
              </p:cNvSpPr>
              <p:nvPr/>
            </p:nvSpPr>
            <p:spPr bwMode="auto">
              <a:xfrm>
                <a:off x="142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9" name="Line 12">
                <a:extLst>
                  <a:ext uri="{FF2B5EF4-FFF2-40B4-BE49-F238E27FC236}">
                    <a16:creationId xmlns:a16="http://schemas.microsoft.com/office/drawing/2014/main" id="{6A086343-1B2F-7149-A1DA-505FD300F0AE}"/>
                  </a:ext>
                </a:extLst>
              </p:cNvPr>
              <p:cNvSpPr>
                <a:spLocks noChangeShapeType="1"/>
              </p:cNvSpPr>
              <p:nvPr/>
            </p:nvSpPr>
            <p:spPr bwMode="auto">
              <a:xfrm>
                <a:off x="178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0" name="Line 13">
                <a:extLst>
                  <a:ext uri="{FF2B5EF4-FFF2-40B4-BE49-F238E27FC236}">
                    <a16:creationId xmlns:a16="http://schemas.microsoft.com/office/drawing/2014/main" id="{15CE911D-5543-CF46-95AA-96FAF518ABEE}"/>
                  </a:ext>
                </a:extLst>
              </p:cNvPr>
              <p:cNvSpPr>
                <a:spLocks noChangeShapeType="1"/>
              </p:cNvSpPr>
              <p:nvPr/>
            </p:nvSpPr>
            <p:spPr bwMode="auto">
              <a:xfrm>
                <a:off x="214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91" name="Rectangle 16">
              <a:extLst>
                <a:ext uri="{FF2B5EF4-FFF2-40B4-BE49-F238E27FC236}">
                  <a16:creationId xmlns:a16="http://schemas.microsoft.com/office/drawing/2014/main" id="{84CA2C73-FE95-1548-A65A-D9901439A828}"/>
                </a:ext>
              </a:extLst>
            </p:cNvPr>
            <p:cNvSpPr>
              <a:spLocks noChangeArrowheads="1"/>
            </p:cNvSpPr>
            <p:nvPr/>
          </p:nvSpPr>
          <p:spPr bwMode="auto">
            <a:xfrm>
              <a:off x="1117579" y="1687003"/>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92" name="Rectangle 17">
              <a:extLst>
                <a:ext uri="{FF2B5EF4-FFF2-40B4-BE49-F238E27FC236}">
                  <a16:creationId xmlns:a16="http://schemas.microsoft.com/office/drawing/2014/main" id="{2906E1A5-0778-2345-8FFB-95EAEEA2A7CE}"/>
                </a:ext>
              </a:extLst>
            </p:cNvPr>
            <p:cNvSpPr>
              <a:spLocks noChangeArrowheads="1"/>
            </p:cNvSpPr>
            <p:nvPr/>
          </p:nvSpPr>
          <p:spPr bwMode="auto">
            <a:xfrm>
              <a:off x="1975883" y="3378589"/>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93" name="Rectangle 18">
              <a:extLst>
                <a:ext uri="{FF2B5EF4-FFF2-40B4-BE49-F238E27FC236}">
                  <a16:creationId xmlns:a16="http://schemas.microsoft.com/office/drawing/2014/main" id="{AFDF629A-A4DB-8E49-B4B0-91B18A3DD45B}"/>
                </a:ext>
              </a:extLst>
            </p:cNvPr>
            <p:cNvSpPr>
              <a:spLocks noChangeArrowheads="1"/>
            </p:cNvSpPr>
            <p:nvPr/>
          </p:nvSpPr>
          <p:spPr bwMode="auto">
            <a:xfrm>
              <a:off x="3738192" y="2269826"/>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94" name="TextBox 93">
              <a:extLst>
                <a:ext uri="{FF2B5EF4-FFF2-40B4-BE49-F238E27FC236}">
                  <a16:creationId xmlns:a16="http://schemas.microsoft.com/office/drawing/2014/main" id="{F453C371-8E7B-9C44-A564-05501BE713A8}"/>
                </a:ext>
              </a:extLst>
            </p:cNvPr>
            <p:cNvSpPr txBox="1"/>
            <p:nvPr/>
          </p:nvSpPr>
          <p:spPr>
            <a:xfrm>
              <a:off x="1349740" y="1715608"/>
              <a:ext cx="313044" cy="369332"/>
            </a:xfrm>
            <a:prstGeom prst="rect">
              <a:avLst/>
            </a:prstGeom>
            <a:noFill/>
          </p:spPr>
          <p:txBody>
            <a:bodyPr wrap="none" rtlCol="0">
              <a:spAutoFit/>
            </a:bodyPr>
            <a:lstStyle/>
            <a:p>
              <a:r>
                <a:rPr lang="en-US" sz="1800" b="1" dirty="0">
                  <a:solidFill>
                    <a:srgbClr val="0B4B8E"/>
                  </a:solidFill>
                  <a:latin typeface="+mj-lt"/>
                </a:rPr>
                <a:t>1</a:t>
              </a:r>
            </a:p>
          </p:txBody>
        </p:sp>
        <p:grpSp>
          <p:nvGrpSpPr>
            <p:cNvPr id="95" name="Group 94">
              <a:extLst>
                <a:ext uri="{FF2B5EF4-FFF2-40B4-BE49-F238E27FC236}">
                  <a16:creationId xmlns:a16="http://schemas.microsoft.com/office/drawing/2014/main" id="{D2051C60-DDF3-4B4A-B3DD-D1D98BE940F3}"/>
                </a:ext>
              </a:extLst>
            </p:cNvPr>
            <p:cNvGrpSpPr/>
            <p:nvPr/>
          </p:nvGrpSpPr>
          <p:grpSpPr>
            <a:xfrm>
              <a:off x="676615" y="1189744"/>
              <a:ext cx="1430598" cy="1444950"/>
              <a:chOff x="849489" y="1143197"/>
              <a:chExt cx="1430598" cy="1444950"/>
            </a:xfrm>
          </p:grpSpPr>
          <p:sp>
            <p:nvSpPr>
              <p:cNvPr id="96" name="TextBox 95">
                <a:extLst>
                  <a:ext uri="{FF2B5EF4-FFF2-40B4-BE49-F238E27FC236}">
                    <a16:creationId xmlns:a16="http://schemas.microsoft.com/office/drawing/2014/main" id="{DB384954-178C-0A4F-8EBC-6D4D0CA86DC3}"/>
                  </a:ext>
                </a:extLst>
              </p:cNvPr>
              <p:cNvSpPr txBox="1"/>
              <p:nvPr/>
            </p:nvSpPr>
            <p:spPr>
              <a:xfrm>
                <a:off x="1422353" y="1143197"/>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97" name="TextBox 96">
                <a:extLst>
                  <a:ext uri="{FF2B5EF4-FFF2-40B4-BE49-F238E27FC236}">
                    <a16:creationId xmlns:a16="http://schemas.microsoft.com/office/drawing/2014/main" id="{B0CBD298-41B9-FD41-8923-197624AD5633}"/>
                  </a:ext>
                </a:extLst>
              </p:cNvPr>
              <p:cNvSpPr txBox="1"/>
              <p:nvPr/>
            </p:nvSpPr>
            <p:spPr>
              <a:xfrm>
                <a:off x="1967043" y="1687926"/>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98" name="TextBox 97">
                <a:extLst>
                  <a:ext uri="{FF2B5EF4-FFF2-40B4-BE49-F238E27FC236}">
                    <a16:creationId xmlns:a16="http://schemas.microsoft.com/office/drawing/2014/main" id="{C660839E-5DBE-0F43-A8FA-FD06FE1E1855}"/>
                  </a:ext>
                </a:extLst>
              </p:cNvPr>
              <p:cNvSpPr txBox="1"/>
              <p:nvPr/>
            </p:nvSpPr>
            <p:spPr>
              <a:xfrm>
                <a:off x="849489" y="1680735"/>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99" name="TextBox 98">
                <a:extLst>
                  <a:ext uri="{FF2B5EF4-FFF2-40B4-BE49-F238E27FC236}">
                    <a16:creationId xmlns:a16="http://schemas.microsoft.com/office/drawing/2014/main" id="{3FFC1C21-AC08-464D-BCA4-440EBE499A24}"/>
                  </a:ext>
                </a:extLst>
              </p:cNvPr>
              <p:cNvSpPr txBox="1"/>
              <p:nvPr/>
            </p:nvSpPr>
            <p:spPr>
              <a:xfrm>
                <a:off x="1387529" y="2218815"/>
                <a:ext cx="313044" cy="369332"/>
              </a:xfrm>
              <a:prstGeom prst="rect">
                <a:avLst/>
              </a:prstGeom>
              <a:noFill/>
            </p:spPr>
            <p:txBody>
              <a:bodyPr wrap="none" rtlCol="0">
                <a:spAutoFit/>
              </a:bodyPr>
              <a:lstStyle/>
              <a:p>
                <a:r>
                  <a:rPr lang="en-US" sz="1800" b="1" dirty="0">
                    <a:solidFill>
                      <a:srgbClr val="0B4B8E"/>
                    </a:solidFill>
                    <a:latin typeface="+mj-lt"/>
                  </a:rPr>
                  <a:t>2</a:t>
                </a:r>
              </a:p>
            </p:txBody>
          </p:sp>
        </p:grpSp>
        <p:grpSp>
          <p:nvGrpSpPr>
            <p:cNvPr id="100" name="Group 99">
              <a:extLst>
                <a:ext uri="{FF2B5EF4-FFF2-40B4-BE49-F238E27FC236}">
                  <a16:creationId xmlns:a16="http://schemas.microsoft.com/office/drawing/2014/main" id="{34AE5C43-987F-9940-8A43-89C9F52660DE}"/>
                </a:ext>
              </a:extLst>
            </p:cNvPr>
            <p:cNvGrpSpPr/>
            <p:nvPr/>
          </p:nvGrpSpPr>
          <p:grpSpPr>
            <a:xfrm>
              <a:off x="653510" y="1184869"/>
              <a:ext cx="2030058" cy="2032826"/>
              <a:chOff x="826384" y="1138322"/>
              <a:chExt cx="2030058" cy="2032826"/>
            </a:xfrm>
          </p:grpSpPr>
          <p:sp>
            <p:nvSpPr>
              <p:cNvPr id="101" name="TextBox 100">
                <a:extLst>
                  <a:ext uri="{FF2B5EF4-FFF2-40B4-BE49-F238E27FC236}">
                    <a16:creationId xmlns:a16="http://schemas.microsoft.com/office/drawing/2014/main" id="{684CA3B2-9FAA-C94D-A828-20F43754E05A}"/>
                  </a:ext>
                </a:extLst>
              </p:cNvPr>
              <p:cNvSpPr txBox="1"/>
              <p:nvPr/>
            </p:nvSpPr>
            <p:spPr>
              <a:xfrm>
                <a:off x="1952166" y="1141031"/>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102" name="TextBox 101">
                <a:extLst>
                  <a:ext uri="{FF2B5EF4-FFF2-40B4-BE49-F238E27FC236}">
                    <a16:creationId xmlns:a16="http://schemas.microsoft.com/office/drawing/2014/main" id="{79FCB42E-BDD6-874C-A53C-3BFEDB65AA0F}"/>
                  </a:ext>
                </a:extLst>
              </p:cNvPr>
              <p:cNvSpPr txBox="1"/>
              <p:nvPr/>
            </p:nvSpPr>
            <p:spPr>
              <a:xfrm>
                <a:off x="2543398" y="1712358"/>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103" name="TextBox 102">
                <a:extLst>
                  <a:ext uri="{FF2B5EF4-FFF2-40B4-BE49-F238E27FC236}">
                    <a16:creationId xmlns:a16="http://schemas.microsoft.com/office/drawing/2014/main" id="{6F27E702-A179-234D-9B86-2BDB54A68589}"/>
                  </a:ext>
                </a:extLst>
              </p:cNvPr>
              <p:cNvSpPr txBox="1"/>
              <p:nvPr/>
            </p:nvSpPr>
            <p:spPr>
              <a:xfrm>
                <a:off x="1964411" y="222383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104" name="TextBox 103">
                <a:extLst>
                  <a:ext uri="{FF2B5EF4-FFF2-40B4-BE49-F238E27FC236}">
                    <a16:creationId xmlns:a16="http://schemas.microsoft.com/office/drawing/2014/main" id="{676C23A5-B331-CC40-855C-32BBFC9A91B9}"/>
                  </a:ext>
                </a:extLst>
              </p:cNvPr>
              <p:cNvSpPr txBox="1"/>
              <p:nvPr/>
            </p:nvSpPr>
            <p:spPr>
              <a:xfrm>
                <a:off x="1392073" y="2801816"/>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105" name="TextBox 104">
                <a:extLst>
                  <a:ext uri="{FF2B5EF4-FFF2-40B4-BE49-F238E27FC236}">
                    <a16:creationId xmlns:a16="http://schemas.microsoft.com/office/drawing/2014/main" id="{7643546B-679D-DA46-AD63-E7A0ACB9E7CC}"/>
                  </a:ext>
                </a:extLst>
              </p:cNvPr>
              <p:cNvSpPr txBox="1"/>
              <p:nvPr/>
            </p:nvSpPr>
            <p:spPr>
              <a:xfrm>
                <a:off x="826384" y="2249354"/>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106" name="TextBox 105">
                <a:extLst>
                  <a:ext uri="{FF2B5EF4-FFF2-40B4-BE49-F238E27FC236}">
                    <a16:creationId xmlns:a16="http://schemas.microsoft.com/office/drawing/2014/main" id="{269F51B2-0E53-6F42-9FE6-5F7027E416B3}"/>
                  </a:ext>
                </a:extLst>
              </p:cNvPr>
              <p:cNvSpPr txBox="1"/>
              <p:nvPr/>
            </p:nvSpPr>
            <p:spPr>
              <a:xfrm>
                <a:off x="845804" y="1138322"/>
                <a:ext cx="313044" cy="369332"/>
              </a:xfrm>
              <a:prstGeom prst="rect">
                <a:avLst/>
              </a:prstGeom>
              <a:noFill/>
            </p:spPr>
            <p:txBody>
              <a:bodyPr wrap="none" rtlCol="0">
                <a:spAutoFit/>
              </a:bodyPr>
              <a:lstStyle/>
              <a:p>
                <a:r>
                  <a:rPr lang="en-US" sz="1800" b="1" dirty="0">
                    <a:solidFill>
                      <a:srgbClr val="0B4B8E"/>
                    </a:solidFill>
                    <a:latin typeface="+mj-lt"/>
                  </a:rPr>
                  <a:t>3</a:t>
                </a:r>
              </a:p>
            </p:txBody>
          </p:sp>
        </p:grpSp>
        <p:grpSp>
          <p:nvGrpSpPr>
            <p:cNvPr id="107" name="Group 106">
              <a:extLst>
                <a:ext uri="{FF2B5EF4-FFF2-40B4-BE49-F238E27FC236}">
                  <a16:creationId xmlns:a16="http://schemas.microsoft.com/office/drawing/2014/main" id="{E4283E1D-CF19-5D47-A79C-99FF27AFA5C8}"/>
                </a:ext>
              </a:extLst>
            </p:cNvPr>
            <p:cNvGrpSpPr/>
            <p:nvPr/>
          </p:nvGrpSpPr>
          <p:grpSpPr>
            <a:xfrm>
              <a:off x="631457" y="1172652"/>
              <a:ext cx="2609046" cy="2574846"/>
              <a:chOff x="804331" y="1126105"/>
              <a:chExt cx="2609046" cy="2574846"/>
            </a:xfrm>
          </p:grpSpPr>
          <p:sp>
            <p:nvSpPr>
              <p:cNvPr id="108" name="TextBox 107">
                <a:extLst>
                  <a:ext uri="{FF2B5EF4-FFF2-40B4-BE49-F238E27FC236}">
                    <a16:creationId xmlns:a16="http://schemas.microsoft.com/office/drawing/2014/main" id="{AEA0CAA5-4144-0443-9849-26DD37C2A0B4}"/>
                  </a:ext>
                </a:extLst>
              </p:cNvPr>
              <p:cNvSpPr txBox="1"/>
              <p:nvPr/>
            </p:nvSpPr>
            <p:spPr>
              <a:xfrm>
                <a:off x="2555644" y="1126105"/>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109" name="TextBox 108">
                <a:extLst>
                  <a:ext uri="{FF2B5EF4-FFF2-40B4-BE49-F238E27FC236}">
                    <a16:creationId xmlns:a16="http://schemas.microsoft.com/office/drawing/2014/main" id="{8BD4A2B7-B42F-2E4D-AFF6-D8D29CD0D5BE}"/>
                  </a:ext>
                </a:extLst>
              </p:cNvPr>
              <p:cNvSpPr txBox="1"/>
              <p:nvPr/>
            </p:nvSpPr>
            <p:spPr>
              <a:xfrm>
                <a:off x="3100333" y="170408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110" name="TextBox 109">
                <a:extLst>
                  <a:ext uri="{FF2B5EF4-FFF2-40B4-BE49-F238E27FC236}">
                    <a16:creationId xmlns:a16="http://schemas.microsoft.com/office/drawing/2014/main" id="{A3D5D33D-B600-B340-9881-F251EBFDF193}"/>
                  </a:ext>
                </a:extLst>
              </p:cNvPr>
              <p:cNvSpPr txBox="1"/>
              <p:nvPr/>
            </p:nvSpPr>
            <p:spPr>
              <a:xfrm>
                <a:off x="2561239" y="222886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111" name="TextBox 110">
                <a:extLst>
                  <a:ext uri="{FF2B5EF4-FFF2-40B4-BE49-F238E27FC236}">
                    <a16:creationId xmlns:a16="http://schemas.microsoft.com/office/drawing/2014/main" id="{EC1F5E1E-A7F0-5242-9AF5-1E70B5707877}"/>
                  </a:ext>
                </a:extLst>
              </p:cNvPr>
              <p:cNvSpPr txBox="1"/>
              <p:nvPr/>
            </p:nvSpPr>
            <p:spPr>
              <a:xfrm>
                <a:off x="1968954" y="2800190"/>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112" name="TextBox 111">
                <a:extLst>
                  <a:ext uri="{FF2B5EF4-FFF2-40B4-BE49-F238E27FC236}">
                    <a16:creationId xmlns:a16="http://schemas.microsoft.com/office/drawing/2014/main" id="{E2349CDB-0998-E545-A246-167C3564994C}"/>
                  </a:ext>
                </a:extLst>
              </p:cNvPr>
              <p:cNvSpPr txBox="1"/>
              <p:nvPr/>
            </p:nvSpPr>
            <p:spPr>
              <a:xfrm>
                <a:off x="1389967" y="333161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113" name="TextBox 112">
                <a:extLst>
                  <a:ext uri="{FF2B5EF4-FFF2-40B4-BE49-F238E27FC236}">
                    <a16:creationId xmlns:a16="http://schemas.microsoft.com/office/drawing/2014/main" id="{CE211E64-88C1-654F-AE66-FFF9E10F3ACA}"/>
                  </a:ext>
                </a:extLst>
              </p:cNvPr>
              <p:cNvSpPr txBox="1"/>
              <p:nvPr/>
            </p:nvSpPr>
            <p:spPr>
              <a:xfrm>
                <a:off x="804331" y="2799105"/>
                <a:ext cx="313044" cy="369332"/>
              </a:xfrm>
              <a:prstGeom prst="rect">
                <a:avLst/>
              </a:prstGeom>
              <a:noFill/>
            </p:spPr>
            <p:txBody>
              <a:bodyPr wrap="none" rtlCol="0">
                <a:spAutoFit/>
              </a:bodyPr>
              <a:lstStyle/>
              <a:p>
                <a:r>
                  <a:rPr lang="en-US" sz="1800" b="1" dirty="0">
                    <a:solidFill>
                      <a:srgbClr val="0B4B8E"/>
                    </a:solidFill>
                    <a:latin typeface="+mj-lt"/>
                  </a:rPr>
                  <a:t>4</a:t>
                </a:r>
              </a:p>
            </p:txBody>
          </p:sp>
        </p:grpSp>
        <p:grpSp>
          <p:nvGrpSpPr>
            <p:cNvPr id="114" name="Group 113">
              <a:extLst>
                <a:ext uri="{FF2B5EF4-FFF2-40B4-BE49-F238E27FC236}">
                  <a16:creationId xmlns:a16="http://schemas.microsoft.com/office/drawing/2014/main" id="{20E8635E-5FC4-154E-B012-63D88091E328}"/>
                </a:ext>
              </a:extLst>
            </p:cNvPr>
            <p:cNvGrpSpPr/>
            <p:nvPr/>
          </p:nvGrpSpPr>
          <p:grpSpPr>
            <a:xfrm>
              <a:off x="650878" y="1166003"/>
              <a:ext cx="3221278" cy="3139524"/>
              <a:chOff x="823752" y="1119456"/>
              <a:chExt cx="3221278" cy="3139524"/>
            </a:xfrm>
          </p:grpSpPr>
          <p:sp>
            <p:nvSpPr>
              <p:cNvPr id="115" name="TextBox 114">
                <a:extLst>
                  <a:ext uri="{FF2B5EF4-FFF2-40B4-BE49-F238E27FC236}">
                    <a16:creationId xmlns:a16="http://schemas.microsoft.com/office/drawing/2014/main" id="{424D585E-2D6B-1648-92E6-19D38E1068B5}"/>
                  </a:ext>
                </a:extLst>
              </p:cNvPr>
              <p:cNvSpPr txBox="1"/>
              <p:nvPr/>
            </p:nvSpPr>
            <p:spPr>
              <a:xfrm>
                <a:off x="3127456" y="1119456"/>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116" name="TextBox 115">
                <a:extLst>
                  <a:ext uri="{FF2B5EF4-FFF2-40B4-BE49-F238E27FC236}">
                    <a16:creationId xmlns:a16="http://schemas.microsoft.com/office/drawing/2014/main" id="{FC1B67F3-88A6-1348-A7A2-60942050EA81}"/>
                  </a:ext>
                </a:extLst>
              </p:cNvPr>
              <p:cNvSpPr txBox="1"/>
              <p:nvPr/>
            </p:nvSpPr>
            <p:spPr>
              <a:xfrm>
                <a:off x="3731986" y="1710733"/>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117" name="TextBox 116">
                <a:extLst>
                  <a:ext uri="{FF2B5EF4-FFF2-40B4-BE49-F238E27FC236}">
                    <a16:creationId xmlns:a16="http://schemas.microsoft.com/office/drawing/2014/main" id="{E31FE4EB-A3E6-054E-A089-91E248158E6F}"/>
                  </a:ext>
                </a:extLst>
              </p:cNvPr>
              <p:cNvSpPr txBox="1"/>
              <p:nvPr/>
            </p:nvSpPr>
            <p:spPr>
              <a:xfrm>
                <a:off x="3113105" y="224216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118" name="TextBox 117">
                <a:extLst>
                  <a:ext uri="{FF2B5EF4-FFF2-40B4-BE49-F238E27FC236}">
                    <a16:creationId xmlns:a16="http://schemas.microsoft.com/office/drawing/2014/main" id="{5C881898-FACF-6140-BE02-DE93B326369D}"/>
                  </a:ext>
                </a:extLst>
              </p:cNvPr>
              <p:cNvSpPr txBox="1"/>
              <p:nvPr/>
            </p:nvSpPr>
            <p:spPr>
              <a:xfrm>
                <a:off x="2580660" y="278024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119" name="TextBox 118">
                <a:extLst>
                  <a:ext uri="{FF2B5EF4-FFF2-40B4-BE49-F238E27FC236}">
                    <a16:creationId xmlns:a16="http://schemas.microsoft.com/office/drawing/2014/main" id="{9A3D8F06-3FE9-A343-9BF9-E819A14A453E}"/>
                  </a:ext>
                </a:extLst>
              </p:cNvPr>
              <p:cNvSpPr txBox="1"/>
              <p:nvPr/>
            </p:nvSpPr>
            <p:spPr>
              <a:xfrm>
                <a:off x="1961779" y="3338270"/>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120" name="TextBox 119">
                <a:extLst>
                  <a:ext uri="{FF2B5EF4-FFF2-40B4-BE49-F238E27FC236}">
                    <a16:creationId xmlns:a16="http://schemas.microsoft.com/office/drawing/2014/main" id="{368087E1-8329-C648-81E4-BD32A0878D9E}"/>
                  </a:ext>
                </a:extLst>
              </p:cNvPr>
              <p:cNvSpPr txBox="1"/>
              <p:nvPr/>
            </p:nvSpPr>
            <p:spPr>
              <a:xfrm>
                <a:off x="1409388" y="3889648"/>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121" name="TextBox 120">
                <a:extLst>
                  <a:ext uri="{FF2B5EF4-FFF2-40B4-BE49-F238E27FC236}">
                    <a16:creationId xmlns:a16="http://schemas.microsoft.com/office/drawing/2014/main" id="{17759FEB-FA9C-3C44-A353-B4538A2A9F63}"/>
                  </a:ext>
                </a:extLst>
              </p:cNvPr>
              <p:cNvSpPr txBox="1"/>
              <p:nvPr/>
            </p:nvSpPr>
            <p:spPr>
              <a:xfrm>
                <a:off x="823752" y="3343835"/>
                <a:ext cx="313044" cy="369332"/>
              </a:xfrm>
              <a:prstGeom prst="rect">
                <a:avLst/>
              </a:prstGeom>
              <a:noFill/>
            </p:spPr>
            <p:txBody>
              <a:bodyPr wrap="none" rtlCol="0">
                <a:spAutoFit/>
              </a:bodyPr>
              <a:lstStyle/>
              <a:p>
                <a:r>
                  <a:rPr lang="en-US" sz="1800" b="1" dirty="0">
                    <a:solidFill>
                      <a:srgbClr val="0B4B8E"/>
                    </a:solidFill>
                    <a:latin typeface="+mj-lt"/>
                  </a:rPr>
                  <a:t>5</a:t>
                </a:r>
              </a:p>
            </p:txBody>
          </p:sp>
        </p:grpSp>
      </p:grpSp>
      <p:sp>
        <p:nvSpPr>
          <p:cNvPr id="2" name="Title 1">
            <a:extLst>
              <a:ext uri="{FF2B5EF4-FFF2-40B4-BE49-F238E27FC236}">
                <a16:creationId xmlns:a16="http://schemas.microsoft.com/office/drawing/2014/main" id="{39702309-65A8-D44F-88AD-A5E9EAFEBFC3}"/>
              </a:ext>
            </a:extLst>
          </p:cNvPr>
          <p:cNvSpPr>
            <a:spLocks noGrp="1"/>
          </p:cNvSpPr>
          <p:nvPr>
            <p:ph type="title"/>
          </p:nvPr>
        </p:nvSpPr>
        <p:spPr/>
        <p:txBody>
          <a:bodyPr/>
          <a:lstStyle/>
          <a:p>
            <a:r>
              <a:rPr lang="en-US" dirty="0"/>
              <a:t>Multi-point Net Walkthrough – III </a:t>
            </a:r>
          </a:p>
        </p:txBody>
      </p:sp>
      <p:sp>
        <p:nvSpPr>
          <p:cNvPr id="123" name="Content Placeholder 2">
            <a:extLst>
              <a:ext uri="{FF2B5EF4-FFF2-40B4-BE49-F238E27FC236}">
                <a16:creationId xmlns:a16="http://schemas.microsoft.com/office/drawing/2014/main" id="{0C55CFE0-B3D3-1C44-877C-7D5B211E7062}"/>
              </a:ext>
            </a:extLst>
          </p:cNvPr>
          <p:cNvSpPr>
            <a:spLocks noGrp="1"/>
          </p:cNvSpPr>
          <p:nvPr>
            <p:ph idx="1"/>
          </p:nvPr>
        </p:nvSpPr>
        <p:spPr>
          <a:xfrm>
            <a:off x="4871922" y="1466849"/>
            <a:ext cx="6481877" cy="4710113"/>
          </a:xfrm>
        </p:spPr>
        <p:txBody>
          <a:bodyPr/>
          <a:lstStyle/>
          <a:p>
            <a:r>
              <a:rPr lang="en-US" b="1" dirty="0"/>
              <a:t>Second …</a:t>
            </a:r>
          </a:p>
          <a:p>
            <a:pPr lvl="1"/>
            <a:r>
              <a:rPr lang="en-US" b="1" dirty="0" err="1">
                <a:solidFill>
                  <a:srgbClr val="FF0000"/>
                </a:solidFill>
              </a:rPr>
              <a:t>Backtrace</a:t>
            </a:r>
            <a:r>
              <a:rPr lang="en-US" b="1" dirty="0">
                <a:solidFill>
                  <a:srgbClr val="FF0000"/>
                </a:solidFill>
              </a:rPr>
              <a:t> and re-label the whole route as Sources for the next pass</a:t>
            </a:r>
          </a:p>
          <a:p>
            <a:pPr lvl="1"/>
            <a:endParaRPr lang="en-US" b="1" dirty="0">
              <a:solidFill>
                <a:srgbClr val="800000"/>
              </a:solidFill>
            </a:endParaRPr>
          </a:p>
          <a:p>
            <a:r>
              <a:rPr lang="en-US" b="1" dirty="0"/>
              <a:t>Note – this is different</a:t>
            </a:r>
          </a:p>
          <a:p>
            <a:pPr lvl="1"/>
            <a:r>
              <a:rPr lang="en-US" dirty="0"/>
              <a:t>We don’t relabel the path as blockage (yet), as we did before</a:t>
            </a:r>
          </a:p>
          <a:p>
            <a:pPr lvl="1"/>
            <a:r>
              <a:rPr lang="en-US" dirty="0"/>
              <a:t>We label it as source, so we can find paths from any point on this segment, to the rest of the targets</a:t>
            </a:r>
          </a:p>
        </p:txBody>
      </p:sp>
    </p:spTree>
    <p:extLst>
      <p:ext uri="{BB962C8B-B14F-4D97-AF65-F5344CB8AC3E}">
        <p14:creationId xmlns:p14="http://schemas.microsoft.com/office/powerpoint/2010/main" val="325946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2309-65A8-D44F-88AD-A5E9EAFEBFC3}"/>
              </a:ext>
            </a:extLst>
          </p:cNvPr>
          <p:cNvSpPr>
            <a:spLocks noGrp="1"/>
          </p:cNvSpPr>
          <p:nvPr>
            <p:ph type="title"/>
          </p:nvPr>
        </p:nvSpPr>
        <p:spPr/>
        <p:txBody>
          <a:bodyPr/>
          <a:lstStyle/>
          <a:p>
            <a:r>
              <a:rPr lang="en-US" dirty="0"/>
              <a:t>Multi-point Net Walkthrough – IV </a:t>
            </a:r>
          </a:p>
        </p:txBody>
      </p:sp>
      <p:grpSp>
        <p:nvGrpSpPr>
          <p:cNvPr id="50" name="Group 50">
            <a:extLst>
              <a:ext uri="{FF2B5EF4-FFF2-40B4-BE49-F238E27FC236}">
                <a16:creationId xmlns:a16="http://schemas.microsoft.com/office/drawing/2014/main" id="{4E84797D-F646-7C49-A035-DAB0AECE56CD}"/>
              </a:ext>
            </a:extLst>
          </p:cNvPr>
          <p:cNvGrpSpPr>
            <a:grpSpLocks/>
          </p:cNvGrpSpPr>
          <p:nvPr/>
        </p:nvGrpSpPr>
        <p:grpSpPr bwMode="auto">
          <a:xfrm>
            <a:off x="842620" y="1780833"/>
            <a:ext cx="3460750" cy="3309938"/>
            <a:chOff x="360" y="912"/>
            <a:chExt cx="2180" cy="2780"/>
          </a:xfrm>
        </p:grpSpPr>
        <p:sp>
          <p:nvSpPr>
            <p:cNvPr id="51" name="Rectangle 3">
              <a:extLst>
                <a:ext uri="{FF2B5EF4-FFF2-40B4-BE49-F238E27FC236}">
                  <a16:creationId xmlns:a16="http://schemas.microsoft.com/office/drawing/2014/main" id="{B34F538A-2FC6-1F4B-A465-329B437C1602}"/>
                </a:ext>
              </a:extLst>
            </p:cNvPr>
            <p:cNvSpPr>
              <a:spLocks noChangeArrowheads="1"/>
            </p:cNvSpPr>
            <p:nvPr/>
          </p:nvSpPr>
          <p:spPr bwMode="auto">
            <a:xfrm>
              <a:off x="360" y="912"/>
              <a:ext cx="218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b="1" dirty="0">
                <a:latin typeface="Arial Narrow"/>
              </a:endParaRPr>
            </a:p>
          </p:txBody>
        </p:sp>
        <p:sp>
          <p:nvSpPr>
            <p:cNvPr id="52" name="Line 4">
              <a:extLst>
                <a:ext uri="{FF2B5EF4-FFF2-40B4-BE49-F238E27FC236}">
                  <a16:creationId xmlns:a16="http://schemas.microsoft.com/office/drawing/2014/main" id="{9DF64D23-51C3-D643-92C0-29B0307145B6}"/>
                </a:ext>
              </a:extLst>
            </p:cNvPr>
            <p:cNvSpPr>
              <a:spLocks noChangeShapeType="1"/>
            </p:cNvSpPr>
            <p:nvPr/>
          </p:nvSpPr>
          <p:spPr bwMode="auto">
            <a:xfrm>
              <a:off x="372" y="1360"/>
              <a:ext cx="2156"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53" name="Line 5">
              <a:extLst>
                <a:ext uri="{FF2B5EF4-FFF2-40B4-BE49-F238E27FC236}">
                  <a16:creationId xmlns:a16="http://schemas.microsoft.com/office/drawing/2014/main" id="{2D716B4E-B25A-9B4B-A8C5-39BE475F21DB}"/>
                </a:ext>
              </a:extLst>
            </p:cNvPr>
            <p:cNvSpPr>
              <a:spLocks noChangeShapeType="1"/>
            </p:cNvSpPr>
            <p:nvPr/>
          </p:nvSpPr>
          <p:spPr bwMode="auto">
            <a:xfrm>
              <a:off x="372" y="1828"/>
              <a:ext cx="2156"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54" name="Line 6">
              <a:extLst>
                <a:ext uri="{FF2B5EF4-FFF2-40B4-BE49-F238E27FC236}">
                  <a16:creationId xmlns:a16="http://schemas.microsoft.com/office/drawing/2014/main" id="{B91B01E5-897C-A847-9638-C42FB57C7832}"/>
                </a:ext>
              </a:extLst>
            </p:cNvPr>
            <p:cNvSpPr>
              <a:spLocks noChangeShapeType="1"/>
            </p:cNvSpPr>
            <p:nvPr/>
          </p:nvSpPr>
          <p:spPr bwMode="auto">
            <a:xfrm>
              <a:off x="372" y="2296"/>
              <a:ext cx="2156"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55" name="Line 7">
              <a:extLst>
                <a:ext uri="{FF2B5EF4-FFF2-40B4-BE49-F238E27FC236}">
                  <a16:creationId xmlns:a16="http://schemas.microsoft.com/office/drawing/2014/main" id="{89576EFA-6E4F-E74A-8469-A5BFB48082A4}"/>
                </a:ext>
              </a:extLst>
            </p:cNvPr>
            <p:cNvSpPr>
              <a:spLocks noChangeShapeType="1"/>
            </p:cNvSpPr>
            <p:nvPr/>
          </p:nvSpPr>
          <p:spPr bwMode="auto">
            <a:xfrm>
              <a:off x="372" y="2764"/>
              <a:ext cx="2156"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56" name="Line 8">
              <a:extLst>
                <a:ext uri="{FF2B5EF4-FFF2-40B4-BE49-F238E27FC236}">
                  <a16:creationId xmlns:a16="http://schemas.microsoft.com/office/drawing/2014/main" id="{0D6F6D6E-AD0E-5244-8DF7-ACFC650C4378}"/>
                </a:ext>
              </a:extLst>
            </p:cNvPr>
            <p:cNvSpPr>
              <a:spLocks noChangeShapeType="1"/>
            </p:cNvSpPr>
            <p:nvPr/>
          </p:nvSpPr>
          <p:spPr bwMode="auto">
            <a:xfrm>
              <a:off x="372" y="3232"/>
              <a:ext cx="2156"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57" name="Line 9">
              <a:extLst>
                <a:ext uri="{FF2B5EF4-FFF2-40B4-BE49-F238E27FC236}">
                  <a16:creationId xmlns:a16="http://schemas.microsoft.com/office/drawing/2014/main" id="{B8291B23-94E3-D94B-998C-373305673838}"/>
                </a:ext>
              </a:extLst>
            </p:cNvPr>
            <p:cNvSpPr>
              <a:spLocks noChangeShapeType="1"/>
            </p:cNvSpPr>
            <p:nvPr/>
          </p:nvSpPr>
          <p:spPr bwMode="auto">
            <a:xfrm>
              <a:off x="724" y="92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58" name="Line 10">
              <a:extLst>
                <a:ext uri="{FF2B5EF4-FFF2-40B4-BE49-F238E27FC236}">
                  <a16:creationId xmlns:a16="http://schemas.microsoft.com/office/drawing/2014/main" id="{5D5169A4-8E84-6B4A-923A-808C3D14D462}"/>
                </a:ext>
              </a:extLst>
            </p:cNvPr>
            <p:cNvSpPr>
              <a:spLocks noChangeShapeType="1"/>
            </p:cNvSpPr>
            <p:nvPr/>
          </p:nvSpPr>
          <p:spPr bwMode="auto">
            <a:xfrm>
              <a:off x="1072" y="91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59" name="Line 11">
              <a:extLst>
                <a:ext uri="{FF2B5EF4-FFF2-40B4-BE49-F238E27FC236}">
                  <a16:creationId xmlns:a16="http://schemas.microsoft.com/office/drawing/2014/main" id="{E6E51F75-8573-524B-A104-0B67AFC12772}"/>
                </a:ext>
              </a:extLst>
            </p:cNvPr>
            <p:cNvSpPr>
              <a:spLocks noChangeShapeType="1"/>
            </p:cNvSpPr>
            <p:nvPr/>
          </p:nvSpPr>
          <p:spPr bwMode="auto">
            <a:xfrm>
              <a:off x="1444" y="91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60" name="Line 12">
              <a:extLst>
                <a:ext uri="{FF2B5EF4-FFF2-40B4-BE49-F238E27FC236}">
                  <a16:creationId xmlns:a16="http://schemas.microsoft.com/office/drawing/2014/main" id="{A9F06383-C7E0-E449-8F47-359CEFBD80E3}"/>
                </a:ext>
              </a:extLst>
            </p:cNvPr>
            <p:cNvSpPr>
              <a:spLocks noChangeShapeType="1"/>
            </p:cNvSpPr>
            <p:nvPr/>
          </p:nvSpPr>
          <p:spPr bwMode="auto">
            <a:xfrm>
              <a:off x="1804" y="91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61" name="Line 13">
              <a:extLst>
                <a:ext uri="{FF2B5EF4-FFF2-40B4-BE49-F238E27FC236}">
                  <a16:creationId xmlns:a16="http://schemas.microsoft.com/office/drawing/2014/main" id="{C2CC4D3E-5319-C947-8A99-2D5336968660}"/>
                </a:ext>
              </a:extLst>
            </p:cNvPr>
            <p:cNvSpPr>
              <a:spLocks noChangeShapeType="1"/>
            </p:cNvSpPr>
            <p:nvPr/>
          </p:nvSpPr>
          <p:spPr bwMode="auto">
            <a:xfrm>
              <a:off x="2164" y="91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62" name="Rectangle 14">
              <a:extLst>
                <a:ext uri="{FF2B5EF4-FFF2-40B4-BE49-F238E27FC236}">
                  <a16:creationId xmlns:a16="http://schemas.microsoft.com/office/drawing/2014/main" id="{B85EE35C-3605-A54C-B759-6B180527CCBD}"/>
                </a:ext>
              </a:extLst>
            </p:cNvPr>
            <p:cNvSpPr>
              <a:spLocks noChangeArrowheads="1"/>
            </p:cNvSpPr>
            <p:nvPr/>
          </p:nvSpPr>
          <p:spPr bwMode="auto">
            <a:xfrm>
              <a:off x="421" y="100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63" name="Rectangle 15">
              <a:extLst>
                <a:ext uri="{FF2B5EF4-FFF2-40B4-BE49-F238E27FC236}">
                  <a16:creationId xmlns:a16="http://schemas.microsoft.com/office/drawing/2014/main" id="{583326BA-2CF7-F342-BEE5-1D55B37471E7}"/>
                </a:ext>
              </a:extLst>
            </p:cNvPr>
            <p:cNvSpPr>
              <a:spLocks noChangeArrowheads="1"/>
            </p:cNvSpPr>
            <p:nvPr/>
          </p:nvSpPr>
          <p:spPr bwMode="auto">
            <a:xfrm>
              <a:off x="1123" y="100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64" name="Rectangle 16">
              <a:extLst>
                <a:ext uri="{FF2B5EF4-FFF2-40B4-BE49-F238E27FC236}">
                  <a16:creationId xmlns:a16="http://schemas.microsoft.com/office/drawing/2014/main" id="{1F46A68E-5566-A84A-A623-29FCF9909151}"/>
                </a:ext>
              </a:extLst>
            </p:cNvPr>
            <p:cNvSpPr>
              <a:spLocks noChangeArrowheads="1"/>
            </p:cNvSpPr>
            <p:nvPr/>
          </p:nvSpPr>
          <p:spPr bwMode="auto">
            <a:xfrm>
              <a:off x="421" y="1920"/>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65" name="Rectangle 17">
              <a:extLst>
                <a:ext uri="{FF2B5EF4-FFF2-40B4-BE49-F238E27FC236}">
                  <a16:creationId xmlns:a16="http://schemas.microsoft.com/office/drawing/2014/main" id="{17828D9B-0353-C340-ACE7-2245E25FE10E}"/>
                </a:ext>
              </a:extLst>
            </p:cNvPr>
            <p:cNvSpPr>
              <a:spLocks noChangeArrowheads="1"/>
            </p:cNvSpPr>
            <p:nvPr/>
          </p:nvSpPr>
          <p:spPr bwMode="auto">
            <a:xfrm>
              <a:off x="421" y="145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66" name="Rectangle 18">
              <a:extLst>
                <a:ext uri="{FF2B5EF4-FFF2-40B4-BE49-F238E27FC236}">
                  <a16:creationId xmlns:a16="http://schemas.microsoft.com/office/drawing/2014/main" id="{46C5398E-B74D-414C-A9C8-C2E9B4EA1037}"/>
                </a:ext>
              </a:extLst>
            </p:cNvPr>
            <p:cNvSpPr>
              <a:spLocks noChangeArrowheads="1"/>
            </p:cNvSpPr>
            <p:nvPr/>
          </p:nvSpPr>
          <p:spPr bwMode="auto">
            <a:xfrm>
              <a:off x="781" y="100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67" name="Rectangle 19">
              <a:extLst>
                <a:ext uri="{FF2B5EF4-FFF2-40B4-BE49-F238E27FC236}">
                  <a16:creationId xmlns:a16="http://schemas.microsoft.com/office/drawing/2014/main" id="{F2C2B6A2-4D85-504C-8130-A415C2192270}"/>
                </a:ext>
              </a:extLst>
            </p:cNvPr>
            <p:cNvSpPr>
              <a:spLocks noChangeArrowheads="1"/>
            </p:cNvSpPr>
            <p:nvPr/>
          </p:nvSpPr>
          <p:spPr bwMode="auto">
            <a:xfrm>
              <a:off x="1513" y="100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68" name="Rectangle 20">
              <a:extLst>
                <a:ext uri="{FF2B5EF4-FFF2-40B4-BE49-F238E27FC236}">
                  <a16:creationId xmlns:a16="http://schemas.microsoft.com/office/drawing/2014/main" id="{D72E5C04-582D-0943-BFFD-47B9632B42C9}"/>
                </a:ext>
              </a:extLst>
            </p:cNvPr>
            <p:cNvSpPr>
              <a:spLocks noChangeArrowheads="1"/>
            </p:cNvSpPr>
            <p:nvPr/>
          </p:nvSpPr>
          <p:spPr bwMode="auto">
            <a:xfrm>
              <a:off x="2245" y="100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69" name="Rectangle 21">
              <a:extLst>
                <a:ext uri="{FF2B5EF4-FFF2-40B4-BE49-F238E27FC236}">
                  <a16:creationId xmlns:a16="http://schemas.microsoft.com/office/drawing/2014/main" id="{A0A45EE2-1ADE-7C4F-9BA9-994802BF3E79}"/>
                </a:ext>
              </a:extLst>
            </p:cNvPr>
            <p:cNvSpPr>
              <a:spLocks noChangeArrowheads="1"/>
            </p:cNvSpPr>
            <p:nvPr/>
          </p:nvSpPr>
          <p:spPr bwMode="auto">
            <a:xfrm>
              <a:off x="1873" y="100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70" name="Rectangle 22">
              <a:extLst>
                <a:ext uri="{FF2B5EF4-FFF2-40B4-BE49-F238E27FC236}">
                  <a16:creationId xmlns:a16="http://schemas.microsoft.com/office/drawing/2014/main" id="{A52767D3-4B61-5B47-81EA-2629EE4F0791}"/>
                </a:ext>
              </a:extLst>
            </p:cNvPr>
            <p:cNvSpPr>
              <a:spLocks noChangeArrowheads="1"/>
            </p:cNvSpPr>
            <p:nvPr/>
          </p:nvSpPr>
          <p:spPr bwMode="auto">
            <a:xfrm>
              <a:off x="421" y="2400"/>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71" name="Rectangle 23">
              <a:extLst>
                <a:ext uri="{FF2B5EF4-FFF2-40B4-BE49-F238E27FC236}">
                  <a16:creationId xmlns:a16="http://schemas.microsoft.com/office/drawing/2014/main" id="{2B2E2F74-FC6A-D04C-B33F-0BCDDF1CD7A8}"/>
                </a:ext>
              </a:extLst>
            </p:cNvPr>
            <p:cNvSpPr>
              <a:spLocks noChangeArrowheads="1"/>
            </p:cNvSpPr>
            <p:nvPr/>
          </p:nvSpPr>
          <p:spPr bwMode="auto">
            <a:xfrm>
              <a:off x="421" y="286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72" name="Rectangle 24">
              <a:extLst>
                <a:ext uri="{FF2B5EF4-FFF2-40B4-BE49-F238E27FC236}">
                  <a16:creationId xmlns:a16="http://schemas.microsoft.com/office/drawing/2014/main" id="{F5236DF0-910F-9A47-B18F-EEF8CDA110E5}"/>
                </a:ext>
              </a:extLst>
            </p:cNvPr>
            <p:cNvSpPr>
              <a:spLocks noChangeArrowheads="1"/>
            </p:cNvSpPr>
            <p:nvPr/>
          </p:nvSpPr>
          <p:spPr bwMode="auto">
            <a:xfrm>
              <a:off x="421" y="3336"/>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73" name="Rectangle 25">
              <a:extLst>
                <a:ext uri="{FF2B5EF4-FFF2-40B4-BE49-F238E27FC236}">
                  <a16:creationId xmlns:a16="http://schemas.microsoft.com/office/drawing/2014/main" id="{E1B52467-135A-5F45-9D0D-98ECD405B70C}"/>
                </a:ext>
              </a:extLst>
            </p:cNvPr>
            <p:cNvSpPr>
              <a:spLocks noChangeArrowheads="1"/>
            </p:cNvSpPr>
            <p:nvPr/>
          </p:nvSpPr>
          <p:spPr bwMode="auto">
            <a:xfrm>
              <a:off x="781" y="1920"/>
              <a:ext cx="223"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74" name="Rectangle 26">
              <a:extLst>
                <a:ext uri="{FF2B5EF4-FFF2-40B4-BE49-F238E27FC236}">
                  <a16:creationId xmlns:a16="http://schemas.microsoft.com/office/drawing/2014/main" id="{859E6616-EAFF-CE4C-80A2-AE8A5433500E}"/>
                </a:ext>
              </a:extLst>
            </p:cNvPr>
            <p:cNvSpPr>
              <a:spLocks noChangeArrowheads="1"/>
            </p:cNvSpPr>
            <p:nvPr/>
          </p:nvSpPr>
          <p:spPr bwMode="auto">
            <a:xfrm>
              <a:off x="781" y="1452"/>
              <a:ext cx="223"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75" name="Rectangle 27">
              <a:extLst>
                <a:ext uri="{FF2B5EF4-FFF2-40B4-BE49-F238E27FC236}">
                  <a16:creationId xmlns:a16="http://schemas.microsoft.com/office/drawing/2014/main" id="{C72A465F-B432-6A4C-B9E6-7B42DCE79379}"/>
                </a:ext>
              </a:extLst>
            </p:cNvPr>
            <p:cNvSpPr>
              <a:spLocks noChangeArrowheads="1"/>
            </p:cNvSpPr>
            <p:nvPr/>
          </p:nvSpPr>
          <p:spPr bwMode="auto">
            <a:xfrm>
              <a:off x="781" y="2400"/>
              <a:ext cx="223"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76" name="Rectangle 28">
              <a:extLst>
                <a:ext uri="{FF2B5EF4-FFF2-40B4-BE49-F238E27FC236}">
                  <a16:creationId xmlns:a16="http://schemas.microsoft.com/office/drawing/2014/main" id="{B97E4170-F404-414E-96F4-C8942F63E41D}"/>
                </a:ext>
              </a:extLst>
            </p:cNvPr>
            <p:cNvSpPr>
              <a:spLocks noChangeArrowheads="1"/>
            </p:cNvSpPr>
            <p:nvPr/>
          </p:nvSpPr>
          <p:spPr bwMode="auto">
            <a:xfrm>
              <a:off x="781" y="2868"/>
              <a:ext cx="223"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77" name="Rectangle 29">
              <a:extLst>
                <a:ext uri="{FF2B5EF4-FFF2-40B4-BE49-F238E27FC236}">
                  <a16:creationId xmlns:a16="http://schemas.microsoft.com/office/drawing/2014/main" id="{926FE9BA-D398-3747-8C4A-23197ACC96B8}"/>
                </a:ext>
              </a:extLst>
            </p:cNvPr>
            <p:cNvSpPr>
              <a:spLocks noChangeArrowheads="1"/>
            </p:cNvSpPr>
            <p:nvPr/>
          </p:nvSpPr>
          <p:spPr bwMode="auto">
            <a:xfrm>
              <a:off x="781" y="3336"/>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78" name="Rectangle 30">
              <a:extLst>
                <a:ext uri="{FF2B5EF4-FFF2-40B4-BE49-F238E27FC236}">
                  <a16:creationId xmlns:a16="http://schemas.microsoft.com/office/drawing/2014/main" id="{E59D743C-BB3E-4149-A819-C791BE0E4B86}"/>
                </a:ext>
              </a:extLst>
            </p:cNvPr>
            <p:cNvSpPr>
              <a:spLocks noChangeArrowheads="1"/>
            </p:cNvSpPr>
            <p:nvPr/>
          </p:nvSpPr>
          <p:spPr bwMode="auto">
            <a:xfrm>
              <a:off x="1165" y="193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79" name="Rectangle 31">
              <a:extLst>
                <a:ext uri="{FF2B5EF4-FFF2-40B4-BE49-F238E27FC236}">
                  <a16:creationId xmlns:a16="http://schemas.microsoft.com/office/drawing/2014/main" id="{F05737EF-5906-5249-A2B2-D4F935760A50}"/>
                </a:ext>
              </a:extLst>
            </p:cNvPr>
            <p:cNvSpPr>
              <a:spLocks noChangeArrowheads="1"/>
            </p:cNvSpPr>
            <p:nvPr/>
          </p:nvSpPr>
          <p:spPr bwMode="auto">
            <a:xfrm>
              <a:off x="1165" y="1464"/>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80" name="Rectangle 32">
              <a:extLst>
                <a:ext uri="{FF2B5EF4-FFF2-40B4-BE49-F238E27FC236}">
                  <a16:creationId xmlns:a16="http://schemas.microsoft.com/office/drawing/2014/main" id="{0AF42280-9038-8C4B-941F-70044ED313F8}"/>
                </a:ext>
              </a:extLst>
            </p:cNvPr>
            <p:cNvSpPr>
              <a:spLocks noChangeArrowheads="1"/>
            </p:cNvSpPr>
            <p:nvPr/>
          </p:nvSpPr>
          <p:spPr bwMode="auto">
            <a:xfrm>
              <a:off x="1165" y="241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22" name="Rectangle 33">
              <a:extLst>
                <a:ext uri="{FF2B5EF4-FFF2-40B4-BE49-F238E27FC236}">
                  <a16:creationId xmlns:a16="http://schemas.microsoft.com/office/drawing/2014/main" id="{93B187B3-A97D-CA45-AA47-358EFA1A2E3B}"/>
                </a:ext>
              </a:extLst>
            </p:cNvPr>
            <p:cNvSpPr>
              <a:spLocks noChangeArrowheads="1"/>
            </p:cNvSpPr>
            <p:nvPr/>
          </p:nvSpPr>
          <p:spPr bwMode="auto">
            <a:xfrm>
              <a:off x="1165" y="2880"/>
              <a:ext cx="223"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23" name="Rectangle 34">
              <a:extLst>
                <a:ext uri="{FF2B5EF4-FFF2-40B4-BE49-F238E27FC236}">
                  <a16:creationId xmlns:a16="http://schemas.microsoft.com/office/drawing/2014/main" id="{BCD630E6-26AB-9248-AF30-D91091D3226B}"/>
                </a:ext>
              </a:extLst>
            </p:cNvPr>
            <p:cNvSpPr>
              <a:spLocks noChangeArrowheads="1"/>
            </p:cNvSpPr>
            <p:nvPr/>
          </p:nvSpPr>
          <p:spPr bwMode="auto">
            <a:xfrm>
              <a:off x="1165" y="334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24" name="Rectangle 35">
              <a:extLst>
                <a:ext uri="{FF2B5EF4-FFF2-40B4-BE49-F238E27FC236}">
                  <a16:creationId xmlns:a16="http://schemas.microsoft.com/office/drawing/2014/main" id="{1F048E36-AAFD-F943-8004-F1973800A614}"/>
                </a:ext>
              </a:extLst>
            </p:cNvPr>
            <p:cNvSpPr>
              <a:spLocks noChangeArrowheads="1"/>
            </p:cNvSpPr>
            <p:nvPr/>
          </p:nvSpPr>
          <p:spPr bwMode="auto">
            <a:xfrm>
              <a:off x="1525" y="193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25" name="Rectangle 36">
              <a:extLst>
                <a:ext uri="{FF2B5EF4-FFF2-40B4-BE49-F238E27FC236}">
                  <a16:creationId xmlns:a16="http://schemas.microsoft.com/office/drawing/2014/main" id="{5990E05A-6313-9341-A34D-38FC39C8E647}"/>
                </a:ext>
              </a:extLst>
            </p:cNvPr>
            <p:cNvSpPr>
              <a:spLocks noChangeArrowheads="1"/>
            </p:cNvSpPr>
            <p:nvPr/>
          </p:nvSpPr>
          <p:spPr bwMode="auto">
            <a:xfrm>
              <a:off x="1525" y="1464"/>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26" name="Rectangle 37">
              <a:extLst>
                <a:ext uri="{FF2B5EF4-FFF2-40B4-BE49-F238E27FC236}">
                  <a16:creationId xmlns:a16="http://schemas.microsoft.com/office/drawing/2014/main" id="{2D54C577-D01A-0048-BF0B-FE3C09841A34}"/>
                </a:ext>
              </a:extLst>
            </p:cNvPr>
            <p:cNvSpPr>
              <a:spLocks noChangeArrowheads="1"/>
            </p:cNvSpPr>
            <p:nvPr/>
          </p:nvSpPr>
          <p:spPr bwMode="auto">
            <a:xfrm>
              <a:off x="1525" y="241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27" name="Rectangle 38">
              <a:extLst>
                <a:ext uri="{FF2B5EF4-FFF2-40B4-BE49-F238E27FC236}">
                  <a16:creationId xmlns:a16="http://schemas.microsoft.com/office/drawing/2014/main" id="{996B2679-3061-0842-BB9F-3AC3217275DE}"/>
                </a:ext>
              </a:extLst>
            </p:cNvPr>
            <p:cNvSpPr>
              <a:spLocks noChangeArrowheads="1"/>
            </p:cNvSpPr>
            <p:nvPr/>
          </p:nvSpPr>
          <p:spPr bwMode="auto">
            <a:xfrm>
              <a:off x="1525" y="2880"/>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28" name="Rectangle 39">
              <a:extLst>
                <a:ext uri="{FF2B5EF4-FFF2-40B4-BE49-F238E27FC236}">
                  <a16:creationId xmlns:a16="http://schemas.microsoft.com/office/drawing/2014/main" id="{48567B56-812C-E74F-8771-D5A53B487CBE}"/>
                </a:ext>
              </a:extLst>
            </p:cNvPr>
            <p:cNvSpPr>
              <a:spLocks noChangeArrowheads="1"/>
            </p:cNvSpPr>
            <p:nvPr/>
          </p:nvSpPr>
          <p:spPr bwMode="auto">
            <a:xfrm>
              <a:off x="1525" y="334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29" name="Rectangle 40">
              <a:extLst>
                <a:ext uri="{FF2B5EF4-FFF2-40B4-BE49-F238E27FC236}">
                  <a16:creationId xmlns:a16="http://schemas.microsoft.com/office/drawing/2014/main" id="{59FAD704-AA42-D746-9168-899ED0839136}"/>
                </a:ext>
              </a:extLst>
            </p:cNvPr>
            <p:cNvSpPr>
              <a:spLocks noChangeArrowheads="1"/>
            </p:cNvSpPr>
            <p:nvPr/>
          </p:nvSpPr>
          <p:spPr bwMode="auto">
            <a:xfrm>
              <a:off x="1897" y="1920"/>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30" name="Rectangle 41">
              <a:extLst>
                <a:ext uri="{FF2B5EF4-FFF2-40B4-BE49-F238E27FC236}">
                  <a16:creationId xmlns:a16="http://schemas.microsoft.com/office/drawing/2014/main" id="{A41DD157-CC90-A44D-817C-9EA22BF09F97}"/>
                </a:ext>
              </a:extLst>
            </p:cNvPr>
            <p:cNvSpPr>
              <a:spLocks noChangeArrowheads="1"/>
            </p:cNvSpPr>
            <p:nvPr/>
          </p:nvSpPr>
          <p:spPr bwMode="auto">
            <a:xfrm>
              <a:off x="1897" y="145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31" name="Rectangle 42">
              <a:extLst>
                <a:ext uri="{FF2B5EF4-FFF2-40B4-BE49-F238E27FC236}">
                  <a16:creationId xmlns:a16="http://schemas.microsoft.com/office/drawing/2014/main" id="{F4470BB3-FE3B-0742-B30A-8E7451E2336A}"/>
                </a:ext>
              </a:extLst>
            </p:cNvPr>
            <p:cNvSpPr>
              <a:spLocks noChangeArrowheads="1"/>
            </p:cNvSpPr>
            <p:nvPr/>
          </p:nvSpPr>
          <p:spPr bwMode="auto">
            <a:xfrm>
              <a:off x="1897" y="2400"/>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32" name="Rectangle 43">
              <a:extLst>
                <a:ext uri="{FF2B5EF4-FFF2-40B4-BE49-F238E27FC236}">
                  <a16:creationId xmlns:a16="http://schemas.microsoft.com/office/drawing/2014/main" id="{235EB784-F957-6249-86E7-290F0A387129}"/>
                </a:ext>
              </a:extLst>
            </p:cNvPr>
            <p:cNvSpPr>
              <a:spLocks noChangeArrowheads="1"/>
            </p:cNvSpPr>
            <p:nvPr/>
          </p:nvSpPr>
          <p:spPr bwMode="auto">
            <a:xfrm>
              <a:off x="1897" y="286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33" name="Rectangle 44">
              <a:extLst>
                <a:ext uri="{FF2B5EF4-FFF2-40B4-BE49-F238E27FC236}">
                  <a16:creationId xmlns:a16="http://schemas.microsoft.com/office/drawing/2014/main" id="{84F4AB05-B927-6440-A61A-536067D5059F}"/>
                </a:ext>
              </a:extLst>
            </p:cNvPr>
            <p:cNvSpPr>
              <a:spLocks noChangeArrowheads="1"/>
            </p:cNvSpPr>
            <p:nvPr/>
          </p:nvSpPr>
          <p:spPr bwMode="auto">
            <a:xfrm>
              <a:off x="1897" y="3336"/>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34" name="Rectangle 45">
              <a:extLst>
                <a:ext uri="{FF2B5EF4-FFF2-40B4-BE49-F238E27FC236}">
                  <a16:creationId xmlns:a16="http://schemas.microsoft.com/office/drawing/2014/main" id="{6BBDDE2A-F35F-7846-A0B1-6F92BE606A79}"/>
                </a:ext>
              </a:extLst>
            </p:cNvPr>
            <p:cNvSpPr>
              <a:spLocks noChangeArrowheads="1"/>
            </p:cNvSpPr>
            <p:nvPr/>
          </p:nvSpPr>
          <p:spPr bwMode="auto">
            <a:xfrm>
              <a:off x="2257" y="1920"/>
              <a:ext cx="212"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135" name="Rectangle 46">
              <a:extLst>
                <a:ext uri="{FF2B5EF4-FFF2-40B4-BE49-F238E27FC236}">
                  <a16:creationId xmlns:a16="http://schemas.microsoft.com/office/drawing/2014/main" id="{2925A8F7-9F4F-1644-A557-CAE204DFD11A}"/>
                </a:ext>
              </a:extLst>
            </p:cNvPr>
            <p:cNvSpPr>
              <a:spLocks noChangeArrowheads="1"/>
            </p:cNvSpPr>
            <p:nvPr/>
          </p:nvSpPr>
          <p:spPr bwMode="auto">
            <a:xfrm>
              <a:off x="2257" y="145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36" name="Rectangle 47">
              <a:extLst>
                <a:ext uri="{FF2B5EF4-FFF2-40B4-BE49-F238E27FC236}">
                  <a16:creationId xmlns:a16="http://schemas.microsoft.com/office/drawing/2014/main" id="{9219AFDF-807B-634F-A5E8-3914A81D9CC7}"/>
                </a:ext>
              </a:extLst>
            </p:cNvPr>
            <p:cNvSpPr>
              <a:spLocks noChangeArrowheads="1"/>
            </p:cNvSpPr>
            <p:nvPr/>
          </p:nvSpPr>
          <p:spPr bwMode="auto">
            <a:xfrm>
              <a:off x="2257" y="2400"/>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37" name="Rectangle 48">
              <a:extLst>
                <a:ext uri="{FF2B5EF4-FFF2-40B4-BE49-F238E27FC236}">
                  <a16:creationId xmlns:a16="http://schemas.microsoft.com/office/drawing/2014/main" id="{DF7A9CD4-DDA4-F44E-A142-903745A1B0A1}"/>
                </a:ext>
              </a:extLst>
            </p:cNvPr>
            <p:cNvSpPr>
              <a:spLocks noChangeArrowheads="1"/>
            </p:cNvSpPr>
            <p:nvPr/>
          </p:nvSpPr>
          <p:spPr bwMode="auto">
            <a:xfrm>
              <a:off x="2257" y="286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38" name="Rectangle 49">
              <a:extLst>
                <a:ext uri="{FF2B5EF4-FFF2-40B4-BE49-F238E27FC236}">
                  <a16:creationId xmlns:a16="http://schemas.microsoft.com/office/drawing/2014/main" id="{1C540A89-C374-7341-9515-46A19294F7E7}"/>
                </a:ext>
              </a:extLst>
            </p:cNvPr>
            <p:cNvSpPr>
              <a:spLocks noChangeArrowheads="1"/>
            </p:cNvSpPr>
            <p:nvPr/>
          </p:nvSpPr>
          <p:spPr bwMode="auto">
            <a:xfrm>
              <a:off x="2257" y="3336"/>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grpSp>
      <p:sp>
        <p:nvSpPr>
          <p:cNvPr id="139" name="Content Placeholder 2">
            <a:extLst>
              <a:ext uri="{FF2B5EF4-FFF2-40B4-BE49-F238E27FC236}">
                <a16:creationId xmlns:a16="http://schemas.microsoft.com/office/drawing/2014/main" id="{5752AA38-E058-7648-BD90-918A054FF76E}"/>
              </a:ext>
            </a:extLst>
          </p:cNvPr>
          <p:cNvSpPr>
            <a:spLocks noGrp="1"/>
          </p:cNvSpPr>
          <p:nvPr>
            <p:ph idx="1"/>
          </p:nvPr>
        </p:nvSpPr>
        <p:spPr>
          <a:xfrm>
            <a:off x="4871922" y="1466849"/>
            <a:ext cx="6481877" cy="4710113"/>
          </a:xfrm>
        </p:spPr>
        <p:txBody>
          <a:bodyPr/>
          <a:lstStyle/>
          <a:p>
            <a:r>
              <a:rPr lang="en-US" b="1" dirty="0"/>
              <a:t>Second...</a:t>
            </a:r>
          </a:p>
          <a:p>
            <a:pPr lvl="1"/>
            <a:r>
              <a:rPr lang="en-US" dirty="0"/>
              <a:t>We will expand this entire set of source cells to find next segment of the net</a:t>
            </a:r>
          </a:p>
          <a:p>
            <a:pPr lvl="1"/>
            <a:r>
              <a:rPr lang="en-US" dirty="0"/>
              <a:t>Idea is we will look for paths of length 1 away from this whole set of sources, then length 2, 3, etc.</a:t>
            </a:r>
          </a:p>
          <a:p>
            <a:pPr lvl="1"/>
            <a:r>
              <a:rPr lang="en-US" dirty="0"/>
              <a:t>Go till hit another target</a:t>
            </a:r>
          </a:p>
        </p:txBody>
      </p:sp>
    </p:spTree>
    <p:extLst>
      <p:ext uri="{BB962C8B-B14F-4D97-AF65-F5344CB8AC3E}">
        <p14:creationId xmlns:p14="http://schemas.microsoft.com/office/powerpoint/2010/main" val="2979587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1AEBD48-2E18-C544-8EF3-B9185CF3D677}"/>
              </a:ext>
            </a:extLst>
          </p:cNvPr>
          <p:cNvGrpSpPr/>
          <p:nvPr/>
        </p:nvGrpSpPr>
        <p:grpSpPr>
          <a:xfrm>
            <a:off x="838200" y="1780491"/>
            <a:ext cx="3471076" cy="3309938"/>
            <a:chOff x="571500" y="1085850"/>
            <a:chExt cx="3471076" cy="3309938"/>
          </a:xfrm>
        </p:grpSpPr>
        <p:sp>
          <p:nvSpPr>
            <p:cNvPr id="81" name="Rectangle 80">
              <a:extLst>
                <a:ext uri="{FF2B5EF4-FFF2-40B4-BE49-F238E27FC236}">
                  <a16:creationId xmlns:a16="http://schemas.microsoft.com/office/drawing/2014/main" id="{6057B42C-CE89-3C41-A536-AA266332E024}"/>
                </a:ext>
              </a:extLst>
            </p:cNvPr>
            <p:cNvSpPr/>
            <p:nvPr/>
          </p:nvSpPr>
          <p:spPr>
            <a:xfrm>
              <a:off x="1156921" y="2161136"/>
              <a:ext cx="2885655" cy="558570"/>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82" name="Rectangle 3">
              <a:extLst>
                <a:ext uri="{FF2B5EF4-FFF2-40B4-BE49-F238E27FC236}">
                  <a16:creationId xmlns:a16="http://schemas.microsoft.com/office/drawing/2014/main" id="{9C4EFFAC-6B88-8745-9E9A-2FB33B2F41B8}"/>
                </a:ext>
              </a:extLst>
            </p:cNvPr>
            <p:cNvSpPr>
              <a:spLocks noChangeArrowheads="1"/>
            </p:cNvSpPr>
            <p:nvPr/>
          </p:nvSpPr>
          <p:spPr bwMode="auto">
            <a:xfrm>
              <a:off x="571500" y="1085850"/>
              <a:ext cx="3460750" cy="3309938"/>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b="1" dirty="0">
                <a:latin typeface="Arial Narrow"/>
              </a:endParaRPr>
            </a:p>
          </p:txBody>
        </p:sp>
        <p:sp>
          <p:nvSpPr>
            <p:cNvPr id="83" name="Line 4">
              <a:extLst>
                <a:ext uri="{FF2B5EF4-FFF2-40B4-BE49-F238E27FC236}">
                  <a16:creationId xmlns:a16="http://schemas.microsoft.com/office/drawing/2014/main" id="{38388C2E-D425-5842-B89E-1BC1732A42C2}"/>
                </a:ext>
              </a:extLst>
            </p:cNvPr>
            <p:cNvSpPr>
              <a:spLocks noChangeShapeType="1"/>
            </p:cNvSpPr>
            <p:nvPr/>
          </p:nvSpPr>
          <p:spPr bwMode="auto">
            <a:xfrm>
              <a:off x="590550" y="1619250"/>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84" name="Line 5">
              <a:extLst>
                <a:ext uri="{FF2B5EF4-FFF2-40B4-BE49-F238E27FC236}">
                  <a16:creationId xmlns:a16="http://schemas.microsoft.com/office/drawing/2014/main" id="{3A30D08A-8A11-474D-A7AF-3193E3D9914E}"/>
                </a:ext>
              </a:extLst>
            </p:cNvPr>
            <p:cNvSpPr>
              <a:spLocks noChangeShapeType="1"/>
            </p:cNvSpPr>
            <p:nvPr/>
          </p:nvSpPr>
          <p:spPr bwMode="auto">
            <a:xfrm>
              <a:off x="590550" y="2176463"/>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85" name="Line 6">
              <a:extLst>
                <a:ext uri="{FF2B5EF4-FFF2-40B4-BE49-F238E27FC236}">
                  <a16:creationId xmlns:a16="http://schemas.microsoft.com/office/drawing/2014/main" id="{157803EF-1435-DD48-872D-781BAA867E0E}"/>
                </a:ext>
              </a:extLst>
            </p:cNvPr>
            <p:cNvSpPr>
              <a:spLocks noChangeShapeType="1"/>
            </p:cNvSpPr>
            <p:nvPr/>
          </p:nvSpPr>
          <p:spPr bwMode="auto">
            <a:xfrm>
              <a:off x="590550" y="2733675"/>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86" name="Line 7">
              <a:extLst>
                <a:ext uri="{FF2B5EF4-FFF2-40B4-BE49-F238E27FC236}">
                  <a16:creationId xmlns:a16="http://schemas.microsoft.com/office/drawing/2014/main" id="{732EC187-64E7-7A46-B924-7842D91B1E88}"/>
                </a:ext>
              </a:extLst>
            </p:cNvPr>
            <p:cNvSpPr>
              <a:spLocks noChangeShapeType="1"/>
            </p:cNvSpPr>
            <p:nvPr/>
          </p:nvSpPr>
          <p:spPr bwMode="auto">
            <a:xfrm>
              <a:off x="590550" y="3290888"/>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87" name="Line 8">
              <a:extLst>
                <a:ext uri="{FF2B5EF4-FFF2-40B4-BE49-F238E27FC236}">
                  <a16:creationId xmlns:a16="http://schemas.microsoft.com/office/drawing/2014/main" id="{245B905A-6848-B74B-8EB0-F3762ADD43FB}"/>
                </a:ext>
              </a:extLst>
            </p:cNvPr>
            <p:cNvSpPr>
              <a:spLocks noChangeShapeType="1"/>
            </p:cNvSpPr>
            <p:nvPr/>
          </p:nvSpPr>
          <p:spPr bwMode="auto">
            <a:xfrm>
              <a:off x="590550" y="3848100"/>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88" name="Line 9">
              <a:extLst>
                <a:ext uri="{FF2B5EF4-FFF2-40B4-BE49-F238E27FC236}">
                  <a16:creationId xmlns:a16="http://schemas.microsoft.com/office/drawing/2014/main" id="{99DEDE56-905B-4F4D-97A2-1C2FA55FBB98}"/>
                </a:ext>
              </a:extLst>
            </p:cNvPr>
            <p:cNvSpPr>
              <a:spLocks noChangeShapeType="1"/>
            </p:cNvSpPr>
            <p:nvPr/>
          </p:nvSpPr>
          <p:spPr bwMode="auto">
            <a:xfrm>
              <a:off x="1149350" y="1100138"/>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89" name="Line 10">
              <a:extLst>
                <a:ext uri="{FF2B5EF4-FFF2-40B4-BE49-F238E27FC236}">
                  <a16:creationId xmlns:a16="http://schemas.microsoft.com/office/drawing/2014/main" id="{C2A6DC8E-638F-7F4F-BA20-3942AF24AACC}"/>
                </a:ext>
              </a:extLst>
            </p:cNvPr>
            <p:cNvSpPr>
              <a:spLocks noChangeShapeType="1"/>
            </p:cNvSpPr>
            <p:nvPr/>
          </p:nvSpPr>
          <p:spPr bwMode="auto">
            <a:xfrm>
              <a:off x="1701800" y="1085850"/>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90" name="Line 11">
              <a:extLst>
                <a:ext uri="{FF2B5EF4-FFF2-40B4-BE49-F238E27FC236}">
                  <a16:creationId xmlns:a16="http://schemas.microsoft.com/office/drawing/2014/main" id="{D015A01C-30FA-D549-8602-DDC44E8FF4A2}"/>
                </a:ext>
              </a:extLst>
            </p:cNvPr>
            <p:cNvSpPr>
              <a:spLocks noChangeShapeType="1"/>
            </p:cNvSpPr>
            <p:nvPr/>
          </p:nvSpPr>
          <p:spPr bwMode="auto">
            <a:xfrm>
              <a:off x="2292350" y="1085850"/>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91" name="Line 12">
              <a:extLst>
                <a:ext uri="{FF2B5EF4-FFF2-40B4-BE49-F238E27FC236}">
                  <a16:creationId xmlns:a16="http://schemas.microsoft.com/office/drawing/2014/main" id="{BBF036E5-B2DC-094C-AA9D-C527737898E3}"/>
                </a:ext>
              </a:extLst>
            </p:cNvPr>
            <p:cNvSpPr>
              <a:spLocks noChangeShapeType="1"/>
            </p:cNvSpPr>
            <p:nvPr/>
          </p:nvSpPr>
          <p:spPr bwMode="auto">
            <a:xfrm>
              <a:off x="2863850" y="1085850"/>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92" name="Line 13">
              <a:extLst>
                <a:ext uri="{FF2B5EF4-FFF2-40B4-BE49-F238E27FC236}">
                  <a16:creationId xmlns:a16="http://schemas.microsoft.com/office/drawing/2014/main" id="{B333FD04-F15A-EE46-8D85-6793C6060B10}"/>
                </a:ext>
              </a:extLst>
            </p:cNvPr>
            <p:cNvSpPr>
              <a:spLocks noChangeShapeType="1"/>
            </p:cNvSpPr>
            <p:nvPr/>
          </p:nvSpPr>
          <p:spPr bwMode="auto">
            <a:xfrm>
              <a:off x="3435350" y="1085850"/>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93" name="Rectangle 14">
              <a:extLst>
                <a:ext uri="{FF2B5EF4-FFF2-40B4-BE49-F238E27FC236}">
                  <a16:creationId xmlns:a16="http://schemas.microsoft.com/office/drawing/2014/main" id="{4EBCDBCA-5D63-1344-ADA5-241AB48885D5}"/>
                </a:ext>
              </a:extLst>
            </p:cNvPr>
            <p:cNvSpPr>
              <a:spLocks noChangeArrowheads="1"/>
            </p:cNvSpPr>
            <p:nvPr/>
          </p:nvSpPr>
          <p:spPr bwMode="auto">
            <a:xfrm>
              <a:off x="668338" y="120015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94" name="Rectangle 15">
              <a:extLst>
                <a:ext uri="{FF2B5EF4-FFF2-40B4-BE49-F238E27FC236}">
                  <a16:creationId xmlns:a16="http://schemas.microsoft.com/office/drawing/2014/main" id="{5588C03A-C878-6343-B1FA-5E472C8B0EEB}"/>
                </a:ext>
              </a:extLst>
            </p:cNvPr>
            <p:cNvSpPr>
              <a:spLocks noChangeArrowheads="1"/>
            </p:cNvSpPr>
            <p:nvPr/>
          </p:nvSpPr>
          <p:spPr bwMode="auto">
            <a:xfrm>
              <a:off x="1782763" y="120015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95" name="Rectangle 16">
              <a:extLst>
                <a:ext uri="{FF2B5EF4-FFF2-40B4-BE49-F238E27FC236}">
                  <a16:creationId xmlns:a16="http://schemas.microsoft.com/office/drawing/2014/main" id="{1EA9F8FF-68CB-A94E-A379-FFDFDD50635E}"/>
                </a:ext>
              </a:extLst>
            </p:cNvPr>
            <p:cNvSpPr>
              <a:spLocks noChangeArrowheads="1"/>
            </p:cNvSpPr>
            <p:nvPr/>
          </p:nvSpPr>
          <p:spPr bwMode="auto">
            <a:xfrm>
              <a:off x="668338" y="228600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96" name="Rectangle 17">
              <a:extLst>
                <a:ext uri="{FF2B5EF4-FFF2-40B4-BE49-F238E27FC236}">
                  <a16:creationId xmlns:a16="http://schemas.microsoft.com/office/drawing/2014/main" id="{02BFAFFD-D384-DE4B-B3DD-3E6A0C41410D}"/>
                </a:ext>
              </a:extLst>
            </p:cNvPr>
            <p:cNvSpPr>
              <a:spLocks noChangeArrowheads="1"/>
            </p:cNvSpPr>
            <p:nvPr/>
          </p:nvSpPr>
          <p:spPr bwMode="auto">
            <a:xfrm>
              <a:off x="668338" y="1728788"/>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97" name="Rectangle 18">
              <a:extLst>
                <a:ext uri="{FF2B5EF4-FFF2-40B4-BE49-F238E27FC236}">
                  <a16:creationId xmlns:a16="http://schemas.microsoft.com/office/drawing/2014/main" id="{DA8C1826-EA1A-9548-9FD3-2A155B92C965}"/>
                </a:ext>
              </a:extLst>
            </p:cNvPr>
            <p:cNvSpPr>
              <a:spLocks noChangeArrowheads="1"/>
            </p:cNvSpPr>
            <p:nvPr/>
          </p:nvSpPr>
          <p:spPr bwMode="auto">
            <a:xfrm>
              <a:off x="1239838" y="120015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98" name="Rectangle 19">
              <a:extLst>
                <a:ext uri="{FF2B5EF4-FFF2-40B4-BE49-F238E27FC236}">
                  <a16:creationId xmlns:a16="http://schemas.microsoft.com/office/drawing/2014/main" id="{18B92EFA-4986-AF44-B788-EE0D7345A5BA}"/>
                </a:ext>
              </a:extLst>
            </p:cNvPr>
            <p:cNvSpPr>
              <a:spLocks noChangeArrowheads="1"/>
            </p:cNvSpPr>
            <p:nvPr/>
          </p:nvSpPr>
          <p:spPr bwMode="auto">
            <a:xfrm>
              <a:off x="2401888" y="120015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99" name="Rectangle 20">
              <a:extLst>
                <a:ext uri="{FF2B5EF4-FFF2-40B4-BE49-F238E27FC236}">
                  <a16:creationId xmlns:a16="http://schemas.microsoft.com/office/drawing/2014/main" id="{6DC12C3F-6969-A444-9D18-12C6839D59A6}"/>
                </a:ext>
              </a:extLst>
            </p:cNvPr>
            <p:cNvSpPr>
              <a:spLocks noChangeArrowheads="1"/>
            </p:cNvSpPr>
            <p:nvPr/>
          </p:nvSpPr>
          <p:spPr bwMode="auto">
            <a:xfrm>
              <a:off x="3563938" y="120015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00" name="Rectangle 21">
              <a:extLst>
                <a:ext uri="{FF2B5EF4-FFF2-40B4-BE49-F238E27FC236}">
                  <a16:creationId xmlns:a16="http://schemas.microsoft.com/office/drawing/2014/main" id="{2D03F234-B317-7647-B7BF-FE40D07517DE}"/>
                </a:ext>
              </a:extLst>
            </p:cNvPr>
            <p:cNvSpPr>
              <a:spLocks noChangeArrowheads="1"/>
            </p:cNvSpPr>
            <p:nvPr/>
          </p:nvSpPr>
          <p:spPr bwMode="auto">
            <a:xfrm>
              <a:off x="2973388" y="120015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01" name="Rectangle 22">
              <a:extLst>
                <a:ext uri="{FF2B5EF4-FFF2-40B4-BE49-F238E27FC236}">
                  <a16:creationId xmlns:a16="http://schemas.microsoft.com/office/drawing/2014/main" id="{1A808F30-3832-D041-8740-A31639943A77}"/>
                </a:ext>
              </a:extLst>
            </p:cNvPr>
            <p:cNvSpPr>
              <a:spLocks noChangeArrowheads="1"/>
            </p:cNvSpPr>
            <p:nvPr/>
          </p:nvSpPr>
          <p:spPr bwMode="auto">
            <a:xfrm>
              <a:off x="668338" y="285750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02" name="Rectangle 23">
              <a:extLst>
                <a:ext uri="{FF2B5EF4-FFF2-40B4-BE49-F238E27FC236}">
                  <a16:creationId xmlns:a16="http://schemas.microsoft.com/office/drawing/2014/main" id="{F2DFB26E-7201-5A4D-B693-2ECF54F680AE}"/>
                </a:ext>
              </a:extLst>
            </p:cNvPr>
            <p:cNvSpPr>
              <a:spLocks noChangeArrowheads="1"/>
            </p:cNvSpPr>
            <p:nvPr/>
          </p:nvSpPr>
          <p:spPr bwMode="auto">
            <a:xfrm>
              <a:off x="668338" y="3414713"/>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03" name="Rectangle 24">
              <a:extLst>
                <a:ext uri="{FF2B5EF4-FFF2-40B4-BE49-F238E27FC236}">
                  <a16:creationId xmlns:a16="http://schemas.microsoft.com/office/drawing/2014/main" id="{8754F4AC-F267-A14E-B337-86E15E1AB2CA}"/>
                </a:ext>
              </a:extLst>
            </p:cNvPr>
            <p:cNvSpPr>
              <a:spLocks noChangeArrowheads="1"/>
            </p:cNvSpPr>
            <p:nvPr/>
          </p:nvSpPr>
          <p:spPr bwMode="auto">
            <a:xfrm>
              <a:off x="668338" y="3971925"/>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04" name="Rectangle 25">
              <a:extLst>
                <a:ext uri="{FF2B5EF4-FFF2-40B4-BE49-F238E27FC236}">
                  <a16:creationId xmlns:a16="http://schemas.microsoft.com/office/drawing/2014/main" id="{8497EA54-55EE-FE44-96C8-62C7F4AA38D5}"/>
                </a:ext>
              </a:extLst>
            </p:cNvPr>
            <p:cNvSpPr>
              <a:spLocks noChangeArrowheads="1"/>
            </p:cNvSpPr>
            <p:nvPr/>
          </p:nvSpPr>
          <p:spPr bwMode="auto">
            <a:xfrm>
              <a:off x="1112838" y="2272903"/>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05" name="Rectangle 26">
              <a:extLst>
                <a:ext uri="{FF2B5EF4-FFF2-40B4-BE49-F238E27FC236}">
                  <a16:creationId xmlns:a16="http://schemas.microsoft.com/office/drawing/2014/main" id="{14FAF938-179A-5942-8DF9-5BC81A74F11E}"/>
                </a:ext>
              </a:extLst>
            </p:cNvPr>
            <p:cNvSpPr>
              <a:spLocks noChangeArrowheads="1"/>
            </p:cNvSpPr>
            <p:nvPr/>
          </p:nvSpPr>
          <p:spPr bwMode="auto">
            <a:xfrm>
              <a:off x="1120775" y="1715691"/>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06" name="Rectangle 27">
              <a:extLst>
                <a:ext uri="{FF2B5EF4-FFF2-40B4-BE49-F238E27FC236}">
                  <a16:creationId xmlns:a16="http://schemas.microsoft.com/office/drawing/2014/main" id="{972EE65B-104B-984B-A2BE-861829324DB7}"/>
                </a:ext>
              </a:extLst>
            </p:cNvPr>
            <p:cNvSpPr>
              <a:spLocks noChangeArrowheads="1"/>
            </p:cNvSpPr>
            <p:nvPr/>
          </p:nvSpPr>
          <p:spPr bwMode="auto">
            <a:xfrm>
              <a:off x="1112838" y="2857500"/>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07" name="Rectangle 28">
              <a:extLst>
                <a:ext uri="{FF2B5EF4-FFF2-40B4-BE49-F238E27FC236}">
                  <a16:creationId xmlns:a16="http://schemas.microsoft.com/office/drawing/2014/main" id="{64E8DBB7-7C8D-184C-9915-888755310B88}"/>
                </a:ext>
              </a:extLst>
            </p:cNvPr>
            <p:cNvSpPr>
              <a:spLocks noChangeArrowheads="1"/>
            </p:cNvSpPr>
            <p:nvPr/>
          </p:nvSpPr>
          <p:spPr bwMode="auto">
            <a:xfrm>
              <a:off x="1087438" y="3361135"/>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08" name="Rectangle 29">
              <a:extLst>
                <a:ext uri="{FF2B5EF4-FFF2-40B4-BE49-F238E27FC236}">
                  <a16:creationId xmlns:a16="http://schemas.microsoft.com/office/drawing/2014/main" id="{E91ABF23-B19D-E748-A5E0-60BCF6C53AED}"/>
                </a:ext>
              </a:extLst>
            </p:cNvPr>
            <p:cNvSpPr>
              <a:spLocks noChangeArrowheads="1"/>
            </p:cNvSpPr>
            <p:nvPr/>
          </p:nvSpPr>
          <p:spPr bwMode="auto">
            <a:xfrm>
              <a:off x="1239838" y="3971925"/>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09" name="Rectangle 30">
              <a:extLst>
                <a:ext uri="{FF2B5EF4-FFF2-40B4-BE49-F238E27FC236}">
                  <a16:creationId xmlns:a16="http://schemas.microsoft.com/office/drawing/2014/main" id="{2FB824FA-37F5-5240-8772-023A20CEBCCA}"/>
                </a:ext>
              </a:extLst>
            </p:cNvPr>
            <p:cNvSpPr>
              <a:spLocks noChangeArrowheads="1"/>
            </p:cNvSpPr>
            <p:nvPr/>
          </p:nvSpPr>
          <p:spPr bwMode="auto">
            <a:xfrm>
              <a:off x="1849438" y="2300288"/>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10" name="Rectangle 31">
              <a:extLst>
                <a:ext uri="{FF2B5EF4-FFF2-40B4-BE49-F238E27FC236}">
                  <a16:creationId xmlns:a16="http://schemas.microsoft.com/office/drawing/2014/main" id="{E8C29ED9-AFCD-F948-9988-EBC502A2974B}"/>
                </a:ext>
              </a:extLst>
            </p:cNvPr>
            <p:cNvSpPr>
              <a:spLocks noChangeArrowheads="1"/>
            </p:cNvSpPr>
            <p:nvPr/>
          </p:nvSpPr>
          <p:spPr bwMode="auto">
            <a:xfrm>
              <a:off x="1849438" y="1743075"/>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11" name="Rectangle 32">
              <a:extLst>
                <a:ext uri="{FF2B5EF4-FFF2-40B4-BE49-F238E27FC236}">
                  <a16:creationId xmlns:a16="http://schemas.microsoft.com/office/drawing/2014/main" id="{E5503B12-B177-E74B-9168-EDA46B0B31BD}"/>
                </a:ext>
              </a:extLst>
            </p:cNvPr>
            <p:cNvSpPr>
              <a:spLocks noChangeArrowheads="1"/>
            </p:cNvSpPr>
            <p:nvPr/>
          </p:nvSpPr>
          <p:spPr bwMode="auto">
            <a:xfrm>
              <a:off x="1849438" y="2871788"/>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12" name="Rectangle 33">
              <a:extLst>
                <a:ext uri="{FF2B5EF4-FFF2-40B4-BE49-F238E27FC236}">
                  <a16:creationId xmlns:a16="http://schemas.microsoft.com/office/drawing/2014/main" id="{8BDA3B05-FD01-024B-B2D4-A7E6A3F8934B}"/>
                </a:ext>
              </a:extLst>
            </p:cNvPr>
            <p:cNvSpPr>
              <a:spLocks noChangeArrowheads="1"/>
            </p:cNvSpPr>
            <p:nvPr/>
          </p:nvSpPr>
          <p:spPr bwMode="auto">
            <a:xfrm>
              <a:off x="1697038" y="3375422"/>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13" name="Rectangle 34">
              <a:extLst>
                <a:ext uri="{FF2B5EF4-FFF2-40B4-BE49-F238E27FC236}">
                  <a16:creationId xmlns:a16="http://schemas.microsoft.com/office/drawing/2014/main" id="{C1491938-68B7-424B-9B77-194BE3F36234}"/>
                </a:ext>
              </a:extLst>
            </p:cNvPr>
            <p:cNvSpPr>
              <a:spLocks noChangeArrowheads="1"/>
            </p:cNvSpPr>
            <p:nvPr/>
          </p:nvSpPr>
          <p:spPr bwMode="auto">
            <a:xfrm>
              <a:off x="1849438" y="3986213"/>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14" name="Rectangle 35">
              <a:extLst>
                <a:ext uri="{FF2B5EF4-FFF2-40B4-BE49-F238E27FC236}">
                  <a16:creationId xmlns:a16="http://schemas.microsoft.com/office/drawing/2014/main" id="{0B4DB2E5-4CA1-A548-9314-4D975377788A}"/>
                </a:ext>
              </a:extLst>
            </p:cNvPr>
            <p:cNvSpPr>
              <a:spLocks noChangeArrowheads="1"/>
            </p:cNvSpPr>
            <p:nvPr/>
          </p:nvSpPr>
          <p:spPr bwMode="auto">
            <a:xfrm>
              <a:off x="2420938" y="2300288"/>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15" name="Rectangle 36">
              <a:extLst>
                <a:ext uri="{FF2B5EF4-FFF2-40B4-BE49-F238E27FC236}">
                  <a16:creationId xmlns:a16="http://schemas.microsoft.com/office/drawing/2014/main" id="{93BFD43B-CFDA-0245-B21D-2EBE0D4DD987}"/>
                </a:ext>
              </a:extLst>
            </p:cNvPr>
            <p:cNvSpPr>
              <a:spLocks noChangeArrowheads="1"/>
            </p:cNvSpPr>
            <p:nvPr/>
          </p:nvSpPr>
          <p:spPr bwMode="auto">
            <a:xfrm>
              <a:off x="2420938" y="1743075"/>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16" name="Rectangle 37">
              <a:extLst>
                <a:ext uri="{FF2B5EF4-FFF2-40B4-BE49-F238E27FC236}">
                  <a16:creationId xmlns:a16="http://schemas.microsoft.com/office/drawing/2014/main" id="{77373F39-888C-1746-95B6-A53B96DB83C7}"/>
                </a:ext>
              </a:extLst>
            </p:cNvPr>
            <p:cNvSpPr>
              <a:spLocks noChangeArrowheads="1"/>
            </p:cNvSpPr>
            <p:nvPr/>
          </p:nvSpPr>
          <p:spPr bwMode="auto">
            <a:xfrm>
              <a:off x="2420938" y="2871788"/>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17" name="Rectangle 38">
              <a:extLst>
                <a:ext uri="{FF2B5EF4-FFF2-40B4-BE49-F238E27FC236}">
                  <a16:creationId xmlns:a16="http://schemas.microsoft.com/office/drawing/2014/main" id="{D839629C-94C9-0A46-B771-C99D8F8B0A14}"/>
                </a:ext>
              </a:extLst>
            </p:cNvPr>
            <p:cNvSpPr>
              <a:spLocks noChangeArrowheads="1"/>
            </p:cNvSpPr>
            <p:nvPr/>
          </p:nvSpPr>
          <p:spPr bwMode="auto">
            <a:xfrm>
              <a:off x="2420938" y="342900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18" name="Rectangle 39">
              <a:extLst>
                <a:ext uri="{FF2B5EF4-FFF2-40B4-BE49-F238E27FC236}">
                  <a16:creationId xmlns:a16="http://schemas.microsoft.com/office/drawing/2014/main" id="{28DB505D-7007-364A-94AB-EF5573B07DD8}"/>
                </a:ext>
              </a:extLst>
            </p:cNvPr>
            <p:cNvSpPr>
              <a:spLocks noChangeArrowheads="1"/>
            </p:cNvSpPr>
            <p:nvPr/>
          </p:nvSpPr>
          <p:spPr bwMode="auto">
            <a:xfrm>
              <a:off x="2420938" y="3986213"/>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19" name="Rectangle 40">
              <a:extLst>
                <a:ext uri="{FF2B5EF4-FFF2-40B4-BE49-F238E27FC236}">
                  <a16:creationId xmlns:a16="http://schemas.microsoft.com/office/drawing/2014/main" id="{130146EB-D6C2-B142-96A4-052842FF5194}"/>
                </a:ext>
              </a:extLst>
            </p:cNvPr>
            <p:cNvSpPr>
              <a:spLocks noChangeArrowheads="1"/>
            </p:cNvSpPr>
            <p:nvPr/>
          </p:nvSpPr>
          <p:spPr bwMode="auto">
            <a:xfrm>
              <a:off x="3011488" y="228600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20" name="Rectangle 41">
              <a:extLst>
                <a:ext uri="{FF2B5EF4-FFF2-40B4-BE49-F238E27FC236}">
                  <a16:creationId xmlns:a16="http://schemas.microsoft.com/office/drawing/2014/main" id="{AF25E243-9CA4-7547-831F-22BACBDF80EC}"/>
                </a:ext>
              </a:extLst>
            </p:cNvPr>
            <p:cNvSpPr>
              <a:spLocks noChangeArrowheads="1"/>
            </p:cNvSpPr>
            <p:nvPr/>
          </p:nvSpPr>
          <p:spPr bwMode="auto">
            <a:xfrm>
              <a:off x="3011488" y="1728788"/>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21" name="Rectangle 42">
              <a:extLst>
                <a:ext uri="{FF2B5EF4-FFF2-40B4-BE49-F238E27FC236}">
                  <a16:creationId xmlns:a16="http://schemas.microsoft.com/office/drawing/2014/main" id="{F01072BA-7CEE-3443-9BF8-BB1C5762730E}"/>
                </a:ext>
              </a:extLst>
            </p:cNvPr>
            <p:cNvSpPr>
              <a:spLocks noChangeArrowheads="1"/>
            </p:cNvSpPr>
            <p:nvPr/>
          </p:nvSpPr>
          <p:spPr bwMode="auto">
            <a:xfrm>
              <a:off x="3011488" y="285750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39" name="Rectangle 43">
              <a:extLst>
                <a:ext uri="{FF2B5EF4-FFF2-40B4-BE49-F238E27FC236}">
                  <a16:creationId xmlns:a16="http://schemas.microsoft.com/office/drawing/2014/main" id="{DB72B3CD-F567-F94C-B4E4-FBD5C45BAE4A}"/>
                </a:ext>
              </a:extLst>
            </p:cNvPr>
            <p:cNvSpPr>
              <a:spLocks noChangeArrowheads="1"/>
            </p:cNvSpPr>
            <p:nvPr/>
          </p:nvSpPr>
          <p:spPr bwMode="auto">
            <a:xfrm>
              <a:off x="3011488" y="3414713"/>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40" name="Rectangle 44">
              <a:extLst>
                <a:ext uri="{FF2B5EF4-FFF2-40B4-BE49-F238E27FC236}">
                  <a16:creationId xmlns:a16="http://schemas.microsoft.com/office/drawing/2014/main" id="{565E8DED-74DF-BB45-BEC2-2EB33809D8A6}"/>
                </a:ext>
              </a:extLst>
            </p:cNvPr>
            <p:cNvSpPr>
              <a:spLocks noChangeArrowheads="1"/>
            </p:cNvSpPr>
            <p:nvPr/>
          </p:nvSpPr>
          <p:spPr bwMode="auto">
            <a:xfrm>
              <a:off x="3011488" y="3971925"/>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41" name="Rectangle 45">
              <a:extLst>
                <a:ext uri="{FF2B5EF4-FFF2-40B4-BE49-F238E27FC236}">
                  <a16:creationId xmlns:a16="http://schemas.microsoft.com/office/drawing/2014/main" id="{9304C41C-D228-0C4D-95C1-5B9EE221DE9A}"/>
                </a:ext>
              </a:extLst>
            </p:cNvPr>
            <p:cNvSpPr>
              <a:spLocks noChangeArrowheads="1"/>
            </p:cNvSpPr>
            <p:nvPr/>
          </p:nvSpPr>
          <p:spPr bwMode="auto">
            <a:xfrm>
              <a:off x="3416764" y="2279351"/>
              <a:ext cx="336550"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142" name="Rectangle 46">
              <a:extLst>
                <a:ext uri="{FF2B5EF4-FFF2-40B4-BE49-F238E27FC236}">
                  <a16:creationId xmlns:a16="http://schemas.microsoft.com/office/drawing/2014/main" id="{63BC322C-2EB6-8541-A736-724EC7B11466}"/>
                </a:ext>
              </a:extLst>
            </p:cNvPr>
            <p:cNvSpPr>
              <a:spLocks noChangeArrowheads="1"/>
            </p:cNvSpPr>
            <p:nvPr/>
          </p:nvSpPr>
          <p:spPr bwMode="auto">
            <a:xfrm>
              <a:off x="3582988" y="1728788"/>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43" name="Rectangle 47">
              <a:extLst>
                <a:ext uri="{FF2B5EF4-FFF2-40B4-BE49-F238E27FC236}">
                  <a16:creationId xmlns:a16="http://schemas.microsoft.com/office/drawing/2014/main" id="{D439A929-EC66-B74A-8AEE-BA9F3682B177}"/>
                </a:ext>
              </a:extLst>
            </p:cNvPr>
            <p:cNvSpPr>
              <a:spLocks noChangeArrowheads="1"/>
            </p:cNvSpPr>
            <p:nvPr/>
          </p:nvSpPr>
          <p:spPr bwMode="auto">
            <a:xfrm>
              <a:off x="3582988" y="285750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44" name="Rectangle 48">
              <a:extLst>
                <a:ext uri="{FF2B5EF4-FFF2-40B4-BE49-F238E27FC236}">
                  <a16:creationId xmlns:a16="http://schemas.microsoft.com/office/drawing/2014/main" id="{AC398479-452E-0448-9827-F57CBD207517}"/>
                </a:ext>
              </a:extLst>
            </p:cNvPr>
            <p:cNvSpPr>
              <a:spLocks noChangeArrowheads="1"/>
            </p:cNvSpPr>
            <p:nvPr/>
          </p:nvSpPr>
          <p:spPr bwMode="auto">
            <a:xfrm>
              <a:off x="3582988" y="3414713"/>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45" name="Rectangle 49">
              <a:extLst>
                <a:ext uri="{FF2B5EF4-FFF2-40B4-BE49-F238E27FC236}">
                  <a16:creationId xmlns:a16="http://schemas.microsoft.com/office/drawing/2014/main" id="{DF23A73E-6569-7C41-9E1A-9AB93A7CB71B}"/>
                </a:ext>
              </a:extLst>
            </p:cNvPr>
            <p:cNvSpPr>
              <a:spLocks noChangeArrowheads="1"/>
            </p:cNvSpPr>
            <p:nvPr/>
          </p:nvSpPr>
          <p:spPr bwMode="auto">
            <a:xfrm>
              <a:off x="3582988" y="3971925"/>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grpSp>
          <p:nvGrpSpPr>
            <p:cNvPr id="146" name="Group 145">
              <a:extLst>
                <a:ext uri="{FF2B5EF4-FFF2-40B4-BE49-F238E27FC236}">
                  <a16:creationId xmlns:a16="http://schemas.microsoft.com/office/drawing/2014/main" id="{6FC9DE0E-0F51-F14A-AE9B-1AEAC9BA32C0}"/>
                </a:ext>
              </a:extLst>
            </p:cNvPr>
            <p:cNvGrpSpPr/>
            <p:nvPr/>
          </p:nvGrpSpPr>
          <p:grpSpPr>
            <a:xfrm>
              <a:off x="1396615" y="1728909"/>
              <a:ext cx="891505" cy="2005290"/>
              <a:chOff x="1396615" y="1728909"/>
              <a:chExt cx="891505" cy="2005290"/>
            </a:xfrm>
          </p:grpSpPr>
          <p:sp>
            <p:nvSpPr>
              <p:cNvPr id="147" name="TextBox 146">
                <a:extLst>
                  <a:ext uri="{FF2B5EF4-FFF2-40B4-BE49-F238E27FC236}">
                    <a16:creationId xmlns:a16="http://schemas.microsoft.com/office/drawing/2014/main" id="{7600FD5A-AF98-D747-8107-AD212DE66F3B}"/>
                  </a:ext>
                </a:extLst>
              </p:cNvPr>
              <p:cNvSpPr txBox="1"/>
              <p:nvPr/>
            </p:nvSpPr>
            <p:spPr>
              <a:xfrm>
                <a:off x="1409581" y="1728909"/>
                <a:ext cx="313044" cy="369332"/>
              </a:xfrm>
              <a:prstGeom prst="rect">
                <a:avLst/>
              </a:prstGeom>
              <a:noFill/>
            </p:spPr>
            <p:txBody>
              <a:bodyPr wrap="none" rtlCol="0">
                <a:spAutoFit/>
              </a:bodyPr>
              <a:lstStyle/>
              <a:p>
                <a:r>
                  <a:rPr lang="en-US" sz="1800" b="1" dirty="0">
                    <a:solidFill>
                      <a:srgbClr val="0B4B8E"/>
                    </a:solidFill>
                    <a:latin typeface="+mj-lt"/>
                  </a:rPr>
                  <a:t>1</a:t>
                </a:r>
              </a:p>
            </p:txBody>
          </p:sp>
          <p:sp>
            <p:nvSpPr>
              <p:cNvPr id="148" name="TextBox 147">
                <a:extLst>
                  <a:ext uri="{FF2B5EF4-FFF2-40B4-BE49-F238E27FC236}">
                    <a16:creationId xmlns:a16="http://schemas.microsoft.com/office/drawing/2014/main" id="{FD341118-B8CE-B840-BA4E-87CC8BBD6BFB}"/>
                  </a:ext>
                </a:extLst>
              </p:cNvPr>
              <p:cNvSpPr txBox="1"/>
              <p:nvPr/>
            </p:nvSpPr>
            <p:spPr>
              <a:xfrm>
                <a:off x="1407476" y="2285312"/>
                <a:ext cx="313044" cy="369332"/>
              </a:xfrm>
              <a:prstGeom prst="rect">
                <a:avLst/>
              </a:prstGeom>
              <a:noFill/>
            </p:spPr>
            <p:txBody>
              <a:bodyPr wrap="none" rtlCol="0">
                <a:spAutoFit/>
              </a:bodyPr>
              <a:lstStyle/>
              <a:p>
                <a:r>
                  <a:rPr lang="en-US" sz="1800" b="1" dirty="0">
                    <a:solidFill>
                      <a:srgbClr val="0B4B8E"/>
                    </a:solidFill>
                    <a:latin typeface="+mj-lt"/>
                  </a:rPr>
                  <a:t>1</a:t>
                </a:r>
              </a:p>
            </p:txBody>
          </p:sp>
          <p:sp>
            <p:nvSpPr>
              <p:cNvPr id="149" name="TextBox 148">
                <a:extLst>
                  <a:ext uri="{FF2B5EF4-FFF2-40B4-BE49-F238E27FC236}">
                    <a16:creationId xmlns:a16="http://schemas.microsoft.com/office/drawing/2014/main" id="{D1DC1982-D7C0-E64C-95B6-B51DEE1C2103}"/>
                  </a:ext>
                </a:extLst>
              </p:cNvPr>
              <p:cNvSpPr txBox="1"/>
              <p:nvPr/>
            </p:nvSpPr>
            <p:spPr>
              <a:xfrm>
                <a:off x="1398721" y="2828414"/>
                <a:ext cx="313044" cy="369332"/>
              </a:xfrm>
              <a:prstGeom prst="rect">
                <a:avLst/>
              </a:prstGeom>
              <a:noFill/>
            </p:spPr>
            <p:txBody>
              <a:bodyPr wrap="none" rtlCol="0">
                <a:spAutoFit/>
              </a:bodyPr>
              <a:lstStyle/>
              <a:p>
                <a:r>
                  <a:rPr lang="en-US" sz="1800" b="1" dirty="0">
                    <a:solidFill>
                      <a:srgbClr val="0B4B8E"/>
                    </a:solidFill>
                    <a:latin typeface="+mj-lt"/>
                  </a:rPr>
                  <a:t>1</a:t>
                </a:r>
              </a:p>
            </p:txBody>
          </p:sp>
          <p:sp>
            <p:nvSpPr>
              <p:cNvPr id="150" name="TextBox 149">
                <a:extLst>
                  <a:ext uri="{FF2B5EF4-FFF2-40B4-BE49-F238E27FC236}">
                    <a16:creationId xmlns:a16="http://schemas.microsoft.com/office/drawing/2014/main" id="{9122DDD1-52FB-1F4E-B7F5-935E1D3A2139}"/>
                  </a:ext>
                </a:extLst>
              </p:cNvPr>
              <p:cNvSpPr txBox="1"/>
              <p:nvPr/>
            </p:nvSpPr>
            <p:spPr>
              <a:xfrm>
                <a:off x="1396615" y="3364867"/>
                <a:ext cx="313044" cy="369332"/>
              </a:xfrm>
              <a:prstGeom prst="rect">
                <a:avLst/>
              </a:prstGeom>
              <a:noFill/>
            </p:spPr>
            <p:txBody>
              <a:bodyPr wrap="none" rtlCol="0">
                <a:spAutoFit/>
              </a:bodyPr>
              <a:lstStyle/>
              <a:p>
                <a:r>
                  <a:rPr lang="en-US" sz="1800" b="1" dirty="0">
                    <a:solidFill>
                      <a:srgbClr val="0B4B8E"/>
                    </a:solidFill>
                    <a:latin typeface="+mj-lt"/>
                  </a:rPr>
                  <a:t>1</a:t>
                </a:r>
              </a:p>
            </p:txBody>
          </p:sp>
          <p:sp>
            <p:nvSpPr>
              <p:cNvPr id="151" name="TextBox 150">
                <a:extLst>
                  <a:ext uri="{FF2B5EF4-FFF2-40B4-BE49-F238E27FC236}">
                    <a16:creationId xmlns:a16="http://schemas.microsoft.com/office/drawing/2014/main" id="{00231970-C4D3-8F4C-8F30-AFA58DC75A94}"/>
                  </a:ext>
                </a:extLst>
              </p:cNvPr>
              <p:cNvSpPr txBox="1"/>
              <p:nvPr/>
            </p:nvSpPr>
            <p:spPr>
              <a:xfrm>
                <a:off x="1975076" y="3358218"/>
                <a:ext cx="313044" cy="369332"/>
              </a:xfrm>
              <a:prstGeom prst="rect">
                <a:avLst/>
              </a:prstGeom>
              <a:noFill/>
            </p:spPr>
            <p:txBody>
              <a:bodyPr wrap="none" rtlCol="0">
                <a:spAutoFit/>
              </a:bodyPr>
              <a:lstStyle/>
              <a:p>
                <a:r>
                  <a:rPr lang="en-US" sz="1800" b="1" dirty="0">
                    <a:solidFill>
                      <a:srgbClr val="0B4B8E"/>
                    </a:solidFill>
                    <a:latin typeface="+mj-lt"/>
                  </a:rPr>
                  <a:t>1</a:t>
                </a:r>
              </a:p>
            </p:txBody>
          </p:sp>
        </p:grpSp>
        <p:grpSp>
          <p:nvGrpSpPr>
            <p:cNvPr id="152" name="Group 151">
              <a:extLst>
                <a:ext uri="{FF2B5EF4-FFF2-40B4-BE49-F238E27FC236}">
                  <a16:creationId xmlns:a16="http://schemas.microsoft.com/office/drawing/2014/main" id="{E56BCD25-000B-D34B-9DD5-A1D6507E93C7}"/>
                </a:ext>
              </a:extLst>
            </p:cNvPr>
            <p:cNvGrpSpPr/>
            <p:nvPr/>
          </p:nvGrpSpPr>
          <p:grpSpPr>
            <a:xfrm>
              <a:off x="650878" y="1189744"/>
              <a:ext cx="2047899" cy="3128541"/>
              <a:chOff x="650878" y="1189744"/>
              <a:chExt cx="2047899" cy="3128541"/>
            </a:xfrm>
          </p:grpSpPr>
          <p:sp>
            <p:nvSpPr>
              <p:cNvPr id="153" name="TextBox 152">
                <a:extLst>
                  <a:ext uri="{FF2B5EF4-FFF2-40B4-BE49-F238E27FC236}">
                    <a16:creationId xmlns:a16="http://schemas.microsoft.com/office/drawing/2014/main" id="{0B3CA7AF-58DF-E44D-8F02-711AE358EED0}"/>
                  </a:ext>
                </a:extLst>
              </p:cNvPr>
              <p:cNvSpPr txBox="1"/>
              <p:nvPr/>
            </p:nvSpPr>
            <p:spPr>
              <a:xfrm>
                <a:off x="1289373" y="1189744"/>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154" name="TextBox 153">
                <a:extLst>
                  <a:ext uri="{FF2B5EF4-FFF2-40B4-BE49-F238E27FC236}">
                    <a16:creationId xmlns:a16="http://schemas.microsoft.com/office/drawing/2014/main" id="{2A49E3A1-B942-2349-BA67-3727BB950F2F}"/>
                  </a:ext>
                </a:extLst>
              </p:cNvPr>
              <p:cNvSpPr txBox="1"/>
              <p:nvPr/>
            </p:nvSpPr>
            <p:spPr>
              <a:xfrm>
                <a:off x="1834063" y="1734473"/>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155" name="TextBox 154">
                <a:extLst>
                  <a:ext uri="{FF2B5EF4-FFF2-40B4-BE49-F238E27FC236}">
                    <a16:creationId xmlns:a16="http://schemas.microsoft.com/office/drawing/2014/main" id="{AB5B676D-DE2A-5044-B414-D44C48F83CC6}"/>
                  </a:ext>
                </a:extLst>
              </p:cNvPr>
              <p:cNvSpPr txBox="1"/>
              <p:nvPr/>
            </p:nvSpPr>
            <p:spPr>
              <a:xfrm>
                <a:off x="716509" y="1727282"/>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156" name="TextBox 155">
                <a:extLst>
                  <a:ext uri="{FF2B5EF4-FFF2-40B4-BE49-F238E27FC236}">
                    <a16:creationId xmlns:a16="http://schemas.microsoft.com/office/drawing/2014/main" id="{C4B01A4E-9B9B-D64F-AA2B-7312DA0D7BDE}"/>
                  </a:ext>
                </a:extLst>
              </p:cNvPr>
              <p:cNvSpPr txBox="1"/>
              <p:nvPr/>
            </p:nvSpPr>
            <p:spPr>
              <a:xfrm>
                <a:off x="1831431" y="2270386"/>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157" name="TextBox 156">
                <a:extLst>
                  <a:ext uri="{FF2B5EF4-FFF2-40B4-BE49-F238E27FC236}">
                    <a16:creationId xmlns:a16="http://schemas.microsoft.com/office/drawing/2014/main" id="{3EC272EE-341E-084A-B01B-0F1072A27B53}"/>
                  </a:ext>
                </a:extLst>
              </p:cNvPr>
              <p:cNvSpPr txBox="1"/>
              <p:nvPr/>
            </p:nvSpPr>
            <p:spPr>
              <a:xfrm>
                <a:off x="693404" y="2295901"/>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158" name="TextBox 157">
                <a:extLst>
                  <a:ext uri="{FF2B5EF4-FFF2-40B4-BE49-F238E27FC236}">
                    <a16:creationId xmlns:a16="http://schemas.microsoft.com/office/drawing/2014/main" id="{23E633B7-8A71-1744-B8F1-54D0B1CB5C98}"/>
                  </a:ext>
                </a:extLst>
              </p:cNvPr>
              <p:cNvSpPr txBox="1"/>
              <p:nvPr/>
            </p:nvSpPr>
            <p:spPr>
              <a:xfrm>
                <a:off x="1796080" y="2846737"/>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159" name="TextBox 158">
                <a:extLst>
                  <a:ext uri="{FF2B5EF4-FFF2-40B4-BE49-F238E27FC236}">
                    <a16:creationId xmlns:a16="http://schemas.microsoft.com/office/drawing/2014/main" id="{F5D4705A-3FE5-C946-ABE5-1DB9DA756039}"/>
                  </a:ext>
                </a:extLst>
              </p:cNvPr>
              <p:cNvSpPr txBox="1"/>
              <p:nvPr/>
            </p:nvSpPr>
            <p:spPr>
              <a:xfrm>
                <a:off x="671351" y="2845652"/>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160" name="TextBox 159">
                <a:extLst>
                  <a:ext uri="{FF2B5EF4-FFF2-40B4-BE49-F238E27FC236}">
                    <a16:creationId xmlns:a16="http://schemas.microsoft.com/office/drawing/2014/main" id="{C4F277CB-28A3-714F-B743-FC1E1A7F5667}"/>
                  </a:ext>
                </a:extLst>
              </p:cNvPr>
              <p:cNvSpPr txBox="1"/>
              <p:nvPr/>
            </p:nvSpPr>
            <p:spPr>
              <a:xfrm>
                <a:off x="1236514" y="3936195"/>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161" name="TextBox 160">
                <a:extLst>
                  <a:ext uri="{FF2B5EF4-FFF2-40B4-BE49-F238E27FC236}">
                    <a16:creationId xmlns:a16="http://schemas.microsoft.com/office/drawing/2014/main" id="{BFC95534-36FB-F848-BAA4-27ADC4BCD67E}"/>
                  </a:ext>
                </a:extLst>
              </p:cNvPr>
              <p:cNvSpPr txBox="1"/>
              <p:nvPr/>
            </p:nvSpPr>
            <p:spPr>
              <a:xfrm>
                <a:off x="650878" y="3390382"/>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162" name="TextBox 161">
                <a:extLst>
                  <a:ext uri="{FF2B5EF4-FFF2-40B4-BE49-F238E27FC236}">
                    <a16:creationId xmlns:a16="http://schemas.microsoft.com/office/drawing/2014/main" id="{770A5014-D89D-814F-891B-880760E2525B}"/>
                  </a:ext>
                </a:extLst>
              </p:cNvPr>
              <p:cNvSpPr txBox="1"/>
              <p:nvPr/>
            </p:nvSpPr>
            <p:spPr>
              <a:xfrm>
                <a:off x="1807799" y="3948953"/>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163" name="TextBox 162">
                <a:extLst>
                  <a:ext uri="{FF2B5EF4-FFF2-40B4-BE49-F238E27FC236}">
                    <a16:creationId xmlns:a16="http://schemas.microsoft.com/office/drawing/2014/main" id="{2CC78237-7016-FC4A-A142-2471076561D1}"/>
                  </a:ext>
                </a:extLst>
              </p:cNvPr>
              <p:cNvSpPr txBox="1"/>
              <p:nvPr/>
            </p:nvSpPr>
            <p:spPr>
              <a:xfrm>
                <a:off x="2385733" y="3396490"/>
                <a:ext cx="313044" cy="369332"/>
              </a:xfrm>
              <a:prstGeom prst="rect">
                <a:avLst/>
              </a:prstGeom>
              <a:noFill/>
            </p:spPr>
            <p:txBody>
              <a:bodyPr wrap="none" rtlCol="0">
                <a:spAutoFit/>
              </a:bodyPr>
              <a:lstStyle/>
              <a:p>
                <a:r>
                  <a:rPr lang="en-US" sz="1800" b="1" dirty="0">
                    <a:solidFill>
                      <a:srgbClr val="0B4B8E"/>
                    </a:solidFill>
                    <a:latin typeface="+mj-lt"/>
                  </a:rPr>
                  <a:t>2</a:t>
                </a:r>
              </a:p>
            </p:txBody>
          </p:sp>
        </p:grpSp>
        <p:grpSp>
          <p:nvGrpSpPr>
            <p:cNvPr id="164" name="Group 163">
              <a:extLst>
                <a:ext uri="{FF2B5EF4-FFF2-40B4-BE49-F238E27FC236}">
                  <a16:creationId xmlns:a16="http://schemas.microsoft.com/office/drawing/2014/main" id="{9FDFF8CA-977A-0C49-9601-99F51F744EBB}"/>
                </a:ext>
              </a:extLst>
            </p:cNvPr>
            <p:cNvGrpSpPr/>
            <p:nvPr/>
          </p:nvGrpSpPr>
          <p:grpSpPr>
            <a:xfrm>
              <a:off x="657527" y="1184869"/>
              <a:ext cx="2614642" cy="3133958"/>
              <a:chOff x="657527" y="1184869"/>
              <a:chExt cx="2614642" cy="3133958"/>
            </a:xfrm>
          </p:grpSpPr>
          <p:sp>
            <p:nvSpPr>
              <p:cNvPr id="165" name="TextBox 164">
                <a:extLst>
                  <a:ext uri="{FF2B5EF4-FFF2-40B4-BE49-F238E27FC236}">
                    <a16:creationId xmlns:a16="http://schemas.microsoft.com/office/drawing/2014/main" id="{CFA521AE-096A-CA40-8C8C-39212C97D291}"/>
                  </a:ext>
                </a:extLst>
              </p:cNvPr>
              <p:cNvSpPr txBox="1"/>
              <p:nvPr/>
            </p:nvSpPr>
            <p:spPr>
              <a:xfrm>
                <a:off x="1779292" y="1187578"/>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166" name="TextBox 165">
                <a:extLst>
                  <a:ext uri="{FF2B5EF4-FFF2-40B4-BE49-F238E27FC236}">
                    <a16:creationId xmlns:a16="http://schemas.microsoft.com/office/drawing/2014/main" id="{A588DCC8-B058-E94E-BE63-1A012136AEB5}"/>
                  </a:ext>
                </a:extLst>
              </p:cNvPr>
              <p:cNvSpPr txBox="1"/>
              <p:nvPr/>
            </p:nvSpPr>
            <p:spPr>
              <a:xfrm>
                <a:off x="2370524" y="1758905"/>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167" name="TextBox 166">
                <a:extLst>
                  <a:ext uri="{FF2B5EF4-FFF2-40B4-BE49-F238E27FC236}">
                    <a16:creationId xmlns:a16="http://schemas.microsoft.com/office/drawing/2014/main" id="{3F07BEBB-C46D-A649-B2CE-91137CF43EC9}"/>
                  </a:ext>
                </a:extLst>
              </p:cNvPr>
              <p:cNvSpPr txBox="1"/>
              <p:nvPr/>
            </p:nvSpPr>
            <p:spPr>
              <a:xfrm>
                <a:off x="672930" y="118486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168" name="TextBox 167">
                <a:extLst>
                  <a:ext uri="{FF2B5EF4-FFF2-40B4-BE49-F238E27FC236}">
                    <a16:creationId xmlns:a16="http://schemas.microsoft.com/office/drawing/2014/main" id="{6B38AD9D-D3B1-2040-94A2-FF41D9EA9BDD}"/>
                  </a:ext>
                </a:extLst>
              </p:cNvPr>
              <p:cNvSpPr txBox="1"/>
              <p:nvPr/>
            </p:nvSpPr>
            <p:spPr>
              <a:xfrm>
                <a:off x="2388365" y="227540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169" name="TextBox 168">
                <a:extLst>
                  <a:ext uri="{FF2B5EF4-FFF2-40B4-BE49-F238E27FC236}">
                    <a16:creationId xmlns:a16="http://schemas.microsoft.com/office/drawing/2014/main" id="{0A1993B5-613B-1449-BC9A-ACE47C4FAB59}"/>
                  </a:ext>
                </a:extLst>
              </p:cNvPr>
              <p:cNvSpPr txBox="1"/>
              <p:nvPr/>
            </p:nvSpPr>
            <p:spPr>
              <a:xfrm>
                <a:off x="2407786" y="282678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170" name="TextBox 169">
                <a:extLst>
                  <a:ext uri="{FF2B5EF4-FFF2-40B4-BE49-F238E27FC236}">
                    <a16:creationId xmlns:a16="http://schemas.microsoft.com/office/drawing/2014/main" id="{E9AECF30-2012-7B44-AD2A-6052DA2D300E}"/>
                  </a:ext>
                </a:extLst>
              </p:cNvPr>
              <p:cNvSpPr txBox="1"/>
              <p:nvPr/>
            </p:nvSpPr>
            <p:spPr>
              <a:xfrm>
                <a:off x="2959125" y="3371518"/>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171" name="TextBox 170">
                <a:extLst>
                  <a:ext uri="{FF2B5EF4-FFF2-40B4-BE49-F238E27FC236}">
                    <a16:creationId xmlns:a16="http://schemas.microsoft.com/office/drawing/2014/main" id="{9676CD3E-B41C-9340-941F-8B2D4D41F603}"/>
                  </a:ext>
                </a:extLst>
              </p:cNvPr>
              <p:cNvSpPr txBox="1"/>
              <p:nvPr/>
            </p:nvSpPr>
            <p:spPr>
              <a:xfrm>
                <a:off x="2380138" y="3949495"/>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172" name="TextBox 171">
                <a:extLst>
                  <a:ext uri="{FF2B5EF4-FFF2-40B4-BE49-F238E27FC236}">
                    <a16:creationId xmlns:a16="http://schemas.microsoft.com/office/drawing/2014/main" id="{8D33E4AA-3E89-1F47-81F1-213242081A1E}"/>
                  </a:ext>
                </a:extLst>
              </p:cNvPr>
              <p:cNvSpPr txBox="1"/>
              <p:nvPr/>
            </p:nvSpPr>
            <p:spPr>
              <a:xfrm>
                <a:off x="657527" y="3935654"/>
                <a:ext cx="313044" cy="369332"/>
              </a:xfrm>
              <a:prstGeom prst="rect">
                <a:avLst/>
              </a:prstGeom>
              <a:noFill/>
            </p:spPr>
            <p:txBody>
              <a:bodyPr wrap="none" rtlCol="0">
                <a:spAutoFit/>
              </a:bodyPr>
              <a:lstStyle/>
              <a:p>
                <a:r>
                  <a:rPr lang="en-US" sz="1800" b="1" dirty="0">
                    <a:solidFill>
                      <a:srgbClr val="0B4B8E"/>
                    </a:solidFill>
                    <a:latin typeface="+mj-lt"/>
                  </a:rPr>
                  <a:t>3</a:t>
                </a:r>
              </a:p>
            </p:txBody>
          </p:sp>
        </p:grpSp>
        <p:grpSp>
          <p:nvGrpSpPr>
            <p:cNvPr id="173" name="Group 172">
              <a:extLst>
                <a:ext uri="{FF2B5EF4-FFF2-40B4-BE49-F238E27FC236}">
                  <a16:creationId xmlns:a16="http://schemas.microsoft.com/office/drawing/2014/main" id="{168D09EE-590B-CC49-BEE4-C3016B9021CE}"/>
                </a:ext>
              </a:extLst>
            </p:cNvPr>
            <p:cNvGrpSpPr/>
            <p:nvPr/>
          </p:nvGrpSpPr>
          <p:grpSpPr>
            <a:xfrm>
              <a:off x="2382770" y="1172652"/>
              <a:ext cx="1481159" cy="3119576"/>
              <a:chOff x="2382770" y="1172652"/>
              <a:chExt cx="1481159" cy="3119576"/>
            </a:xfrm>
          </p:grpSpPr>
          <p:sp>
            <p:nvSpPr>
              <p:cNvPr id="174" name="TextBox 173">
                <a:extLst>
                  <a:ext uri="{FF2B5EF4-FFF2-40B4-BE49-F238E27FC236}">
                    <a16:creationId xmlns:a16="http://schemas.microsoft.com/office/drawing/2014/main" id="{1DECA023-1173-7F4A-A64B-1CDD8FFB13F6}"/>
                  </a:ext>
                </a:extLst>
              </p:cNvPr>
              <p:cNvSpPr txBox="1"/>
              <p:nvPr/>
            </p:nvSpPr>
            <p:spPr>
              <a:xfrm>
                <a:off x="2382770" y="117265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175" name="TextBox 174">
                <a:extLst>
                  <a:ext uri="{FF2B5EF4-FFF2-40B4-BE49-F238E27FC236}">
                    <a16:creationId xmlns:a16="http://schemas.microsoft.com/office/drawing/2014/main" id="{D7EDA796-F101-1240-BB54-464E79BF63C9}"/>
                  </a:ext>
                </a:extLst>
              </p:cNvPr>
              <p:cNvSpPr txBox="1"/>
              <p:nvPr/>
            </p:nvSpPr>
            <p:spPr>
              <a:xfrm>
                <a:off x="2927459" y="175062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176" name="TextBox 175">
                <a:extLst>
                  <a:ext uri="{FF2B5EF4-FFF2-40B4-BE49-F238E27FC236}">
                    <a16:creationId xmlns:a16="http://schemas.microsoft.com/office/drawing/2014/main" id="{A74264A8-4E88-2048-BE30-8BD93BF82171}"/>
                  </a:ext>
                </a:extLst>
              </p:cNvPr>
              <p:cNvSpPr txBox="1"/>
              <p:nvPr/>
            </p:nvSpPr>
            <p:spPr>
              <a:xfrm>
                <a:off x="2940231" y="228870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177" name="TextBox 176">
                <a:extLst>
                  <a:ext uri="{FF2B5EF4-FFF2-40B4-BE49-F238E27FC236}">
                    <a16:creationId xmlns:a16="http://schemas.microsoft.com/office/drawing/2014/main" id="{3762EA58-5B72-F346-8072-22679D534B51}"/>
                  </a:ext>
                </a:extLst>
              </p:cNvPr>
              <p:cNvSpPr txBox="1"/>
              <p:nvPr/>
            </p:nvSpPr>
            <p:spPr>
              <a:xfrm>
                <a:off x="2953003" y="282013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178" name="TextBox 177">
                <a:extLst>
                  <a:ext uri="{FF2B5EF4-FFF2-40B4-BE49-F238E27FC236}">
                    <a16:creationId xmlns:a16="http://schemas.microsoft.com/office/drawing/2014/main" id="{6343E77B-F1AC-FB4D-ADF5-FAF110D36BDD}"/>
                  </a:ext>
                </a:extLst>
              </p:cNvPr>
              <p:cNvSpPr txBox="1"/>
              <p:nvPr/>
            </p:nvSpPr>
            <p:spPr>
              <a:xfrm>
                <a:off x="3550885" y="3378167"/>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179" name="TextBox 178">
                <a:extLst>
                  <a:ext uri="{FF2B5EF4-FFF2-40B4-BE49-F238E27FC236}">
                    <a16:creationId xmlns:a16="http://schemas.microsoft.com/office/drawing/2014/main" id="{15E9BABD-2F1D-6D47-BB26-05A7FDC76B2D}"/>
                  </a:ext>
                </a:extLst>
              </p:cNvPr>
              <p:cNvSpPr txBox="1"/>
              <p:nvPr/>
            </p:nvSpPr>
            <p:spPr>
              <a:xfrm>
                <a:off x="2958600" y="3922896"/>
                <a:ext cx="313044" cy="369332"/>
              </a:xfrm>
              <a:prstGeom prst="rect">
                <a:avLst/>
              </a:prstGeom>
              <a:noFill/>
            </p:spPr>
            <p:txBody>
              <a:bodyPr wrap="none" rtlCol="0">
                <a:spAutoFit/>
              </a:bodyPr>
              <a:lstStyle/>
              <a:p>
                <a:r>
                  <a:rPr lang="en-US" sz="1800" b="1" dirty="0">
                    <a:solidFill>
                      <a:srgbClr val="0B4B8E"/>
                    </a:solidFill>
                    <a:latin typeface="+mj-lt"/>
                  </a:rPr>
                  <a:t>4</a:t>
                </a:r>
              </a:p>
            </p:txBody>
          </p:sp>
        </p:grpSp>
        <p:grpSp>
          <p:nvGrpSpPr>
            <p:cNvPr id="180" name="Group 179">
              <a:extLst>
                <a:ext uri="{FF2B5EF4-FFF2-40B4-BE49-F238E27FC236}">
                  <a16:creationId xmlns:a16="http://schemas.microsoft.com/office/drawing/2014/main" id="{356E1F58-B19E-DA4E-9434-D11750F18200}"/>
                </a:ext>
              </a:extLst>
            </p:cNvPr>
            <p:cNvGrpSpPr/>
            <p:nvPr/>
          </p:nvGrpSpPr>
          <p:grpSpPr>
            <a:xfrm>
              <a:off x="2954582" y="1166003"/>
              <a:ext cx="1074519" cy="3124600"/>
              <a:chOff x="2954582" y="1166003"/>
              <a:chExt cx="1074519" cy="3124600"/>
            </a:xfrm>
          </p:grpSpPr>
          <p:sp>
            <p:nvSpPr>
              <p:cNvPr id="181" name="TextBox 180">
                <a:extLst>
                  <a:ext uri="{FF2B5EF4-FFF2-40B4-BE49-F238E27FC236}">
                    <a16:creationId xmlns:a16="http://schemas.microsoft.com/office/drawing/2014/main" id="{66DA2FD5-4C17-334E-B2BC-F32BFFDE1EF6}"/>
                  </a:ext>
                </a:extLst>
              </p:cNvPr>
              <p:cNvSpPr txBox="1"/>
              <p:nvPr/>
            </p:nvSpPr>
            <p:spPr>
              <a:xfrm>
                <a:off x="2954582" y="1166003"/>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182" name="TextBox 181">
                <a:extLst>
                  <a:ext uri="{FF2B5EF4-FFF2-40B4-BE49-F238E27FC236}">
                    <a16:creationId xmlns:a16="http://schemas.microsoft.com/office/drawing/2014/main" id="{942C98C4-0F0E-B647-A79C-A8103B3C132B}"/>
                  </a:ext>
                </a:extLst>
              </p:cNvPr>
              <p:cNvSpPr txBox="1"/>
              <p:nvPr/>
            </p:nvSpPr>
            <p:spPr>
              <a:xfrm>
                <a:off x="3559112" y="1757280"/>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183" name="TextBox 182">
                <a:extLst>
                  <a:ext uri="{FF2B5EF4-FFF2-40B4-BE49-F238E27FC236}">
                    <a16:creationId xmlns:a16="http://schemas.microsoft.com/office/drawing/2014/main" id="{9569F4C6-9BA7-FE41-85FF-2E98C4A88F28}"/>
                  </a:ext>
                </a:extLst>
              </p:cNvPr>
              <p:cNvSpPr txBox="1"/>
              <p:nvPr/>
            </p:nvSpPr>
            <p:spPr>
              <a:xfrm>
                <a:off x="3716057" y="229984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184" name="TextBox 183">
                <a:extLst>
                  <a:ext uri="{FF2B5EF4-FFF2-40B4-BE49-F238E27FC236}">
                    <a16:creationId xmlns:a16="http://schemas.microsoft.com/office/drawing/2014/main" id="{4F4ECBB6-065B-474B-9472-89774F13E745}"/>
                  </a:ext>
                </a:extLst>
              </p:cNvPr>
              <p:cNvSpPr txBox="1"/>
              <p:nvPr/>
            </p:nvSpPr>
            <p:spPr>
              <a:xfrm>
                <a:off x="3562605" y="2837921"/>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185" name="TextBox 184">
                <a:extLst>
                  <a:ext uri="{FF2B5EF4-FFF2-40B4-BE49-F238E27FC236}">
                    <a16:creationId xmlns:a16="http://schemas.microsoft.com/office/drawing/2014/main" id="{18737216-D3AF-3D42-A9AF-EC3B957CAC68}"/>
                  </a:ext>
                </a:extLst>
              </p:cNvPr>
              <p:cNvSpPr txBox="1"/>
              <p:nvPr/>
            </p:nvSpPr>
            <p:spPr>
              <a:xfrm>
                <a:off x="3568727" y="3921271"/>
                <a:ext cx="313044" cy="369332"/>
              </a:xfrm>
              <a:prstGeom prst="rect">
                <a:avLst/>
              </a:prstGeom>
              <a:noFill/>
            </p:spPr>
            <p:txBody>
              <a:bodyPr wrap="none" rtlCol="0">
                <a:spAutoFit/>
              </a:bodyPr>
              <a:lstStyle/>
              <a:p>
                <a:r>
                  <a:rPr lang="en-US" sz="1800" b="1" dirty="0">
                    <a:solidFill>
                      <a:srgbClr val="0B4B8E"/>
                    </a:solidFill>
                    <a:latin typeface="+mj-lt"/>
                  </a:rPr>
                  <a:t>5</a:t>
                </a:r>
              </a:p>
            </p:txBody>
          </p:sp>
        </p:grpSp>
      </p:grpSp>
      <p:sp>
        <p:nvSpPr>
          <p:cNvPr id="2" name="Title 1">
            <a:extLst>
              <a:ext uri="{FF2B5EF4-FFF2-40B4-BE49-F238E27FC236}">
                <a16:creationId xmlns:a16="http://schemas.microsoft.com/office/drawing/2014/main" id="{39702309-65A8-D44F-88AD-A5E9EAFEBFC3}"/>
              </a:ext>
            </a:extLst>
          </p:cNvPr>
          <p:cNvSpPr>
            <a:spLocks noGrp="1"/>
          </p:cNvSpPr>
          <p:nvPr>
            <p:ph type="title"/>
          </p:nvPr>
        </p:nvSpPr>
        <p:spPr/>
        <p:txBody>
          <a:bodyPr/>
          <a:lstStyle/>
          <a:p>
            <a:r>
              <a:rPr lang="en-US" dirty="0"/>
              <a:t>Multi-point Net Walkthrough – V </a:t>
            </a:r>
          </a:p>
        </p:txBody>
      </p:sp>
      <p:sp>
        <p:nvSpPr>
          <p:cNvPr id="186" name="Content Placeholder 2">
            <a:extLst>
              <a:ext uri="{FF2B5EF4-FFF2-40B4-BE49-F238E27FC236}">
                <a16:creationId xmlns:a16="http://schemas.microsoft.com/office/drawing/2014/main" id="{BAACE268-3029-E443-BDC9-2DC2111E7C38}"/>
              </a:ext>
            </a:extLst>
          </p:cNvPr>
          <p:cNvSpPr>
            <a:spLocks noGrp="1"/>
          </p:cNvSpPr>
          <p:nvPr>
            <p:ph idx="1"/>
          </p:nvPr>
        </p:nvSpPr>
        <p:spPr>
          <a:xfrm>
            <a:off x="4871922" y="1466849"/>
            <a:ext cx="6481877" cy="4710113"/>
          </a:xfrm>
        </p:spPr>
        <p:txBody>
          <a:bodyPr/>
          <a:lstStyle/>
          <a:p>
            <a:r>
              <a:rPr lang="en-US" b="1" dirty="0"/>
              <a:t>Trick</a:t>
            </a:r>
          </a:p>
          <a:p>
            <a:pPr lvl="1"/>
            <a:r>
              <a:rPr lang="en-US" dirty="0"/>
              <a:t>Expand from</a:t>
            </a:r>
            <a:r>
              <a:rPr lang="en-US" b="1" dirty="0">
                <a:solidFill>
                  <a:srgbClr val="800000"/>
                </a:solidFill>
              </a:rPr>
              <a:t> all these sources</a:t>
            </a:r>
            <a:r>
              <a:rPr lang="en-US" dirty="0"/>
              <a:t> to find the shortest path from the existing route to the next target</a:t>
            </a:r>
          </a:p>
          <a:p>
            <a:pPr lvl="1"/>
            <a:endParaRPr lang="en-US" dirty="0"/>
          </a:p>
          <a:p>
            <a:r>
              <a:rPr lang="en-US" b="1" dirty="0"/>
              <a:t>Next: </a:t>
            </a:r>
            <a:r>
              <a:rPr lang="en-US" b="1" dirty="0" err="1"/>
              <a:t>Backtrace</a:t>
            </a:r>
            <a:r>
              <a:rPr lang="en-US" b="1" dirty="0"/>
              <a:t> as before</a:t>
            </a:r>
          </a:p>
          <a:p>
            <a:pPr lvl="1"/>
            <a:r>
              <a:rPr lang="en-US" dirty="0"/>
              <a:t>Follow pathlengths in decreasing order from target, to </a:t>
            </a:r>
            <a:r>
              <a:rPr lang="en-US" b="1" dirty="0">
                <a:solidFill>
                  <a:srgbClr val="800000"/>
                </a:solidFill>
              </a:rPr>
              <a:t>some</a:t>
            </a:r>
            <a:r>
              <a:rPr lang="en-US" dirty="0">
                <a:solidFill>
                  <a:srgbClr val="800000"/>
                </a:solidFill>
              </a:rPr>
              <a:t> </a:t>
            </a:r>
            <a:r>
              <a:rPr lang="en-US" dirty="0"/>
              <a:t>source cell</a:t>
            </a:r>
          </a:p>
        </p:txBody>
      </p:sp>
    </p:spTree>
    <p:extLst>
      <p:ext uri="{BB962C8B-B14F-4D97-AF65-F5344CB8AC3E}">
        <p14:creationId xmlns:p14="http://schemas.microsoft.com/office/powerpoint/2010/main" val="3801929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DC8EF0-71E5-8548-B4F1-5D0C5E00C3BF}"/>
              </a:ext>
            </a:extLst>
          </p:cNvPr>
          <p:cNvGrpSpPr/>
          <p:nvPr/>
        </p:nvGrpSpPr>
        <p:grpSpPr>
          <a:xfrm>
            <a:off x="841952" y="1772834"/>
            <a:ext cx="3460750" cy="3309938"/>
            <a:chOff x="571500" y="1085850"/>
            <a:chExt cx="3460750" cy="3309938"/>
          </a:xfrm>
        </p:grpSpPr>
        <p:sp>
          <p:nvSpPr>
            <p:cNvPr id="122" name="Rectangle 3">
              <a:extLst>
                <a:ext uri="{FF2B5EF4-FFF2-40B4-BE49-F238E27FC236}">
                  <a16:creationId xmlns:a16="http://schemas.microsoft.com/office/drawing/2014/main" id="{2786ADD5-3CDD-E846-8C7D-A82ADFB06509}"/>
                </a:ext>
              </a:extLst>
            </p:cNvPr>
            <p:cNvSpPr>
              <a:spLocks noChangeArrowheads="1"/>
            </p:cNvSpPr>
            <p:nvPr/>
          </p:nvSpPr>
          <p:spPr bwMode="auto">
            <a:xfrm>
              <a:off x="571500" y="1085850"/>
              <a:ext cx="3460750" cy="3309938"/>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b="1" dirty="0">
                <a:latin typeface="Arial Narrow"/>
              </a:endParaRPr>
            </a:p>
          </p:txBody>
        </p:sp>
        <p:sp>
          <p:nvSpPr>
            <p:cNvPr id="123" name="Line 5">
              <a:extLst>
                <a:ext uri="{FF2B5EF4-FFF2-40B4-BE49-F238E27FC236}">
                  <a16:creationId xmlns:a16="http://schemas.microsoft.com/office/drawing/2014/main" id="{91220524-F659-4C43-89C5-A71BA0C8A803}"/>
                </a:ext>
              </a:extLst>
            </p:cNvPr>
            <p:cNvSpPr>
              <a:spLocks noChangeShapeType="1"/>
            </p:cNvSpPr>
            <p:nvPr/>
          </p:nvSpPr>
          <p:spPr bwMode="auto">
            <a:xfrm>
              <a:off x="590550" y="2176463"/>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24" name="Line 6">
              <a:extLst>
                <a:ext uri="{FF2B5EF4-FFF2-40B4-BE49-F238E27FC236}">
                  <a16:creationId xmlns:a16="http://schemas.microsoft.com/office/drawing/2014/main" id="{A5B9A474-10DB-C140-ACB9-1795E450D801}"/>
                </a:ext>
              </a:extLst>
            </p:cNvPr>
            <p:cNvSpPr>
              <a:spLocks noChangeShapeType="1"/>
            </p:cNvSpPr>
            <p:nvPr/>
          </p:nvSpPr>
          <p:spPr bwMode="auto">
            <a:xfrm>
              <a:off x="590550" y="2733675"/>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25" name="Line 7">
              <a:extLst>
                <a:ext uri="{FF2B5EF4-FFF2-40B4-BE49-F238E27FC236}">
                  <a16:creationId xmlns:a16="http://schemas.microsoft.com/office/drawing/2014/main" id="{FA0B43C6-EA6A-D840-8CE7-FD8A67116B94}"/>
                </a:ext>
              </a:extLst>
            </p:cNvPr>
            <p:cNvSpPr>
              <a:spLocks noChangeShapeType="1"/>
            </p:cNvSpPr>
            <p:nvPr/>
          </p:nvSpPr>
          <p:spPr bwMode="auto">
            <a:xfrm>
              <a:off x="590550" y="3290888"/>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26" name="Line 8">
              <a:extLst>
                <a:ext uri="{FF2B5EF4-FFF2-40B4-BE49-F238E27FC236}">
                  <a16:creationId xmlns:a16="http://schemas.microsoft.com/office/drawing/2014/main" id="{DC10D011-B136-114E-845B-E81E8A5CD9A6}"/>
                </a:ext>
              </a:extLst>
            </p:cNvPr>
            <p:cNvSpPr>
              <a:spLocks noChangeShapeType="1"/>
            </p:cNvSpPr>
            <p:nvPr/>
          </p:nvSpPr>
          <p:spPr bwMode="auto">
            <a:xfrm>
              <a:off x="590550" y="3848100"/>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27" name="Line 9">
              <a:extLst>
                <a:ext uri="{FF2B5EF4-FFF2-40B4-BE49-F238E27FC236}">
                  <a16:creationId xmlns:a16="http://schemas.microsoft.com/office/drawing/2014/main" id="{120E4D9F-108A-A240-B4B8-805795B7CB6D}"/>
                </a:ext>
              </a:extLst>
            </p:cNvPr>
            <p:cNvSpPr>
              <a:spLocks noChangeShapeType="1"/>
            </p:cNvSpPr>
            <p:nvPr/>
          </p:nvSpPr>
          <p:spPr bwMode="auto">
            <a:xfrm>
              <a:off x="1149350" y="1100138"/>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28" name="Line 10">
              <a:extLst>
                <a:ext uri="{FF2B5EF4-FFF2-40B4-BE49-F238E27FC236}">
                  <a16:creationId xmlns:a16="http://schemas.microsoft.com/office/drawing/2014/main" id="{6D8C4007-B00B-FE4B-9338-5AE86710CAAD}"/>
                </a:ext>
              </a:extLst>
            </p:cNvPr>
            <p:cNvSpPr>
              <a:spLocks noChangeShapeType="1"/>
            </p:cNvSpPr>
            <p:nvPr/>
          </p:nvSpPr>
          <p:spPr bwMode="auto">
            <a:xfrm>
              <a:off x="1701800" y="1085850"/>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29" name="Line 11">
              <a:extLst>
                <a:ext uri="{FF2B5EF4-FFF2-40B4-BE49-F238E27FC236}">
                  <a16:creationId xmlns:a16="http://schemas.microsoft.com/office/drawing/2014/main" id="{DFAAFFB2-AD09-D544-9F34-DA986472A504}"/>
                </a:ext>
              </a:extLst>
            </p:cNvPr>
            <p:cNvSpPr>
              <a:spLocks noChangeShapeType="1"/>
            </p:cNvSpPr>
            <p:nvPr/>
          </p:nvSpPr>
          <p:spPr bwMode="auto">
            <a:xfrm>
              <a:off x="2292350" y="1085850"/>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30" name="Line 12">
              <a:extLst>
                <a:ext uri="{FF2B5EF4-FFF2-40B4-BE49-F238E27FC236}">
                  <a16:creationId xmlns:a16="http://schemas.microsoft.com/office/drawing/2014/main" id="{1723CABF-F6BB-9841-AE94-ADEE28AF227E}"/>
                </a:ext>
              </a:extLst>
            </p:cNvPr>
            <p:cNvSpPr>
              <a:spLocks noChangeShapeType="1"/>
            </p:cNvSpPr>
            <p:nvPr/>
          </p:nvSpPr>
          <p:spPr bwMode="auto">
            <a:xfrm>
              <a:off x="2863850" y="1085850"/>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31" name="Line 13">
              <a:extLst>
                <a:ext uri="{FF2B5EF4-FFF2-40B4-BE49-F238E27FC236}">
                  <a16:creationId xmlns:a16="http://schemas.microsoft.com/office/drawing/2014/main" id="{88B1E916-3D9F-8047-A30F-590C0FBB86EE}"/>
                </a:ext>
              </a:extLst>
            </p:cNvPr>
            <p:cNvSpPr>
              <a:spLocks noChangeShapeType="1"/>
            </p:cNvSpPr>
            <p:nvPr/>
          </p:nvSpPr>
          <p:spPr bwMode="auto">
            <a:xfrm>
              <a:off x="3435350" y="1085850"/>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32" name="Rectangle 25">
              <a:extLst>
                <a:ext uri="{FF2B5EF4-FFF2-40B4-BE49-F238E27FC236}">
                  <a16:creationId xmlns:a16="http://schemas.microsoft.com/office/drawing/2014/main" id="{E8F52CBB-4B4E-7F46-9F72-9588E39E43C2}"/>
                </a:ext>
              </a:extLst>
            </p:cNvPr>
            <p:cNvSpPr>
              <a:spLocks noChangeArrowheads="1"/>
            </p:cNvSpPr>
            <p:nvPr/>
          </p:nvSpPr>
          <p:spPr bwMode="auto">
            <a:xfrm>
              <a:off x="1112838" y="2272903"/>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33" name="Rectangle 26">
              <a:extLst>
                <a:ext uri="{FF2B5EF4-FFF2-40B4-BE49-F238E27FC236}">
                  <a16:creationId xmlns:a16="http://schemas.microsoft.com/office/drawing/2014/main" id="{962D3982-5C8C-DB47-9BD9-65F499BE403E}"/>
                </a:ext>
              </a:extLst>
            </p:cNvPr>
            <p:cNvSpPr>
              <a:spLocks noChangeArrowheads="1"/>
            </p:cNvSpPr>
            <p:nvPr/>
          </p:nvSpPr>
          <p:spPr bwMode="auto">
            <a:xfrm>
              <a:off x="1120775" y="1715691"/>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34" name="Rectangle 27">
              <a:extLst>
                <a:ext uri="{FF2B5EF4-FFF2-40B4-BE49-F238E27FC236}">
                  <a16:creationId xmlns:a16="http://schemas.microsoft.com/office/drawing/2014/main" id="{C12BCE2B-AF95-0A41-88AC-C5ED9EAEDF2B}"/>
                </a:ext>
              </a:extLst>
            </p:cNvPr>
            <p:cNvSpPr>
              <a:spLocks noChangeArrowheads="1"/>
            </p:cNvSpPr>
            <p:nvPr/>
          </p:nvSpPr>
          <p:spPr bwMode="auto">
            <a:xfrm>
              <a:off x="1112838" y="2857500"/>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35" name="Rectangle 28">
              <a:extLst>
                <a:ext uri="{FF2B5EF4-FFF2-40B4-BE49-F238E27FC236}">
                  <a16:creationId xmlns:a16="http://schemas.microsoft.com/office/drawing/2014/main" id="{2D3CE7FF-BC2B-5E4A-898D-DA9AA60B2A30}"/>
                </a:ext>
              </a:extLst>
            </p:cNvPr>
            <p:cNvSpPr>
              <a:spLocks noChangeArrowheads="1"/>
            </p:cNvSpPr>
            <p:nvPr/>
          </p:nvSpPr>
          <p:spPr bwMode="auto">
            <a:xfrm>
              <a:off x="1087438" y="3361135"/>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36" name="Rectangle 30">
              <a:extLst>
                <a:ext uri="{FF2B5EF4-FFF2-40B4-BE49-F238E27FC236}">
                  <a16:creationId xmlns:a16="http://schemas.microsoft.com/office/drawing/2014/main" id="{B8D63E65-1A5E-DF45-965B-A1CD0EFDA88F}"/>
                </a:ext>
              </a:extLst>
            </p:cNvPr>
            <p:cNvSpPr>
              <a:spLocks noChangeArrowheads="1"/>
            </p:cNvSpPr>
            <p:nvPr/>
          </p:nvSpPr>
          <p:spPr bwMode="auto">
            <a:xfrm>
              <a:off x="1849438" y="2300288"/>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37" name="Rectangle 33">
              <a:extLst>
                <a:ext uri="{FF2B5EF4-FFF2-40B4-BE49-F238E27FC236}">
                  <a16:creationId xmlns:a16="http://schemas.microsoft.com/office/drawing/2014/main" id="{5363231E-9B39-6D43-9D0D-81F05B89F019}"/>
                </a:ext>
              </a:extLst>
            </p:cNvPr>
            <p:cNvSpPr>
              <a:spLocks noChangeArrowheads="1"/>
            </p:cNvSpPr>
            <p:nvPr/>
          </p:nvSpPr>
          <p:spPr bwMode="auto">
            <a:xfrm>
              <a:off x="1697038" y="3375422"/>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38" name="Rectangle 35">
              <a:extLst>
                <a:ext uri="{FF2B5EF4-FFF2-40B4-BE49-F238E27FC236}">
                  <a16:creationId xmlns:a16="http://schemas.microsoft.com/office/drawing/2014/main" id="{50CA9883-470A-984E-B3F6-511EEB1810A4}"/>
                </a:ext>
              </a:extLst>
            </p:cNvPr>
            <p:cNvSpPr>
              <a:spLocks noChangeArrowheads="1"/>
            </p:cNvSpPr>
            <p:nvPr/>
          </p:nvSpPr>
          <p:spPr bwMode="auto">
            <a:xfrm>
              <a:off x="2420938" y="2300288"/>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86" name="Rectangle 40">
              <a:extLst>
                <a:ext uri="{FF2B5EF4-FFF2-40B4-BE49-F238E27FC236}">
                  <a16:creationId xmlns:a16="http://schemas.microsoft.com/office/drawing/2014/main" id="{B7B1446D-1A85-914F-AE73-6DFE6A977B2D}"/>
                </a:ext>
              </a:extLst>
            </p:cNvPr>
            <p:cNvSpPr>
              <a:spLocks noChangeArrowheads="1"/>
            </p:cNvSpPr>
            <p:nvPr/>
          </p:nvSpPr>
          <p:spPr bwMode="auto">
            <a:xfrm>
              <a:off x="3011488" y="228600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87" name="Rectangle 45">
              <a:extLst>
                <a:ext uri="{FF2B5EF4-FFF2-40B4-BE49-F238E27FC236}">
                  <a16:creationId xmlns:a16="http://schemas.microsoft.com/office/drawing/2014/main" id="{7D6CDF99-3B68-0142-9976-97DC05989195}"/>
                </a:ext>
              </a:extLst>
            </p:cNvPr>
            <p:cNvSpPr>
              <a:spLocks noChangeArrowheads="1"/>
            </p:cNvSpPr>
            <p:nvPr/>
          </p:nvSpPr>
          <p:spPr bwMode="auto">
            <a:xfrm>
              <a:off x="3416764" y="2279351"/>
              <a:ext cx="336550"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188" name="TextBox 187">
              <a:extLst>
                <a:ext uri="{FF2B5EF4-FFF2-40B4-BE49-F238E27FC236}">
                  <a16:creationId xmlns:a16="http://schemas.microsoft.com/office/drawing/2014/main" id="{BA44DC87-D2EC-F24A-808B-1A6DE293C450}"/>
                </a:ext>
              </a:extLst>
            </p:cNvPr>
            <p:cNvSpPr txBox="1"/>
            <p:nvPr/>
          </p:nvSpPr>
          <p:spPr>
            <a:xfrm>
              <a:off x="1407476" y="2285312"/>
              <a:ext cx="313044" cy="369332"/>
            </a:xfrm>
            <a:prstGeom prst="rect">
              <a:avLst/>
            </a:prstGeom>
            <a:noFill/>
          </p:spPr>
          <p:txBody>
            <a:bodyPr wrap="none" rtlCol="0">
              <a:spAutoFit/>
            </a:bodyPr>
            <a:lstStyle/>
            <a:p>
              <a:r>
                <a:rPr lang="en-US" sz="1800" b="1" dirty="0">
                  <a:solidFill>
                    <a:srgbClr val="0B4B8E"/>
                  </a:solidFill>
                  <a:latin typeface="+mj-lt"/>
                </a:rPr>
                <a:t>1</a:t>
              </a:r>
            </a:p>
          </p:txBody>
        </p:sp>
        <p:sp>
          <p:nvSpPr>
            <p:cNvPr id="189" name="TextBox 188">
              <a:extLst>
                <a:ext uri="{FF2B5EF4-FFF2-40B4-BE49-F238E27FC236}">
                  <a16:creationId xmlns:a16="http://schemas.microsoft.com/office/drawing/2014/main" id="{AC89CFF5-AFCD-394B-847E-3CC7E2346C91}"/>
                </a:ext>
              </a:extLst>
            </p:cNvPr>
            <p:cNvSpPr txBox="1"/>
            <p:nvPr/>
          </p:nvSpPr>
          <p:spPr>
            <a:xfrm>
              <a:off x="1831431" y="2270386"/>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190" name="TextBox 189">
              <a:extLst>
                <a:ext uri="{FF2B5EF4-FFF2-40B4-BE49-F238E27FC236}">
                  <a16:creationId xmlns:a16="http://schemas.microsoft.com/office/drawing/2014/main" id="{C4EBCA92-D7E2-2547-B25A-3093D5E755E9}"/>
                </a:ext>
              </a:extLst>
            </p:cNvPr>
            <p:cNvSpPr txBox="1"/>
            <p:nvPr/>
          </p:nvSpPr>
          <p:spPr>
            <a:xfrm>
              <a:off x="2388365" y="227540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191" name="TextBox 190">
              <a:extLst>
                <a:ext uri="{FF2B5EF4-FFF2-40B4-BE49-F238E27FC236}">
                  <a16:creationId xmlns:a16="http://schemas.microsoft.com/office/drawing/2014/main" id="{D7A8B61F-8897-2243-A284-ACE3D70C83AD}"/>
                </a:ext>
              </a:extLst>
            </p:cNvPr>
            <p:cNvSpPr txBox="1"/>
            <p:nvPr/>
          </p:nvSpPr>
          <p:spPr>
            <a:xfrm>
              <a:off x="2940231" y="228870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192" name="TextBox 191">
              <a:extLst>
                <a:ext uri="{FF2B5EF4-FFF2-40B4-BE49-F238E27FC236}">
                  <a16:creationId xmlns:a16="http://schemas.microsoft.com/office/drawing/2014/main" id="{BA98AAFF-AEB0-A241-ACA2-5E26BCF8EC68}"/>
                </a:ext>
              </a:extLst>
            </p:cNvPr>
            <p:cNvSpPr txBox="1"/>
            <p:nvPr/>
          </p:nvSpPr>
          <p:spPr>
            <a:xfrm>
              <a:off x="3716057" y="229984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193" name="Rectangle 192">
              <a:extLst>
                <a:ext uri="{FF2B5EF4-FFF2-40B4-BE49-F238E27FC236}">
                  <a16:creationId xmlns:a16="http://schemas.microsoft.com/office/drawing/2014/main" id="{62222812-4D3B-754F-BEA5-F6EBE73AB7D7}"/>
                </a:ext>
              </a:extLst>
            </p:cNvPr>
            <p:cNvSpPr/>
            <p:nvPr/>
          </p:nvSpPr>
          <p:spPr>
            <a:xfrm>
              <a:off x="1136974" y="2174434"/>
              <a:ext cx="2885655" cy="571869"/>
            </a:xfrm>
            <a:prstGeom prst="rect">
              <a:avLst/>
            </a:prstGeom>
            <a:solidFill>
              <a:schemeClr val="tx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194" name="Rectangle 193">
              <a:extLst>
                <a:ext uri="{FF2B5EF4-FFF2-40B4-BE49-F238E27FC236}">
                  <a16:creationId xmlns:a16="http://schemas.microsoft.com/office/drawing/2014/main" id="{4FFC42A5-1436-5C45-8301-FFACB3A88C21}"/>
                </a:ext>
              </a:extLst>
            </p:cNvPr>
            <p:cNvSpPr/>
            <p:nvPr/>
          </p:nvSpPr>
          <p:spPr>
            <a:xfrm>
              <a:off x="1136447" y="1635271"/>
              <a:ext cx="552391" cy="2214873"/>
            </a:xfrm>
            <a:prstGeom prst="rect">
              <a:avLst/>
            </a:prstGeom>
            <a:solidFill>
              <a:schemeClr val="tx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195" name="Line 5">
              <a:extLst>
                <a:ext uri="{FF2B5EF4-FFF2-40B4-BE49-F238E27FC236}">
                  <a16:creationId xmlns:a16="http://schemas.microsoft.com/office/drawing/2014/main" id="{BDA038A7-DC17-6A4F-B69E-580BCCCF4E9E}"/>
                </a:ext>
              </a:extLst>
            </p:cNvPr>
            <p:cNvSpPr>
              <a:spLocks noChangeShapeType="1"/>
            </p:cNvSpPr>
            <p:nvPr/>
          </p:nvSpPr>
          <p:spPr bwMode="auto">
            <a:xfrm>
              <a:off x="583375" y="1637300"/>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96" name="Rectangle 195">
              <a:extLst>
                <a:ext uri="{FF2B5EF4-FFF2-40B4-BE49-F238E27FC236}">
                  <a16:creationId xmlns:a16="http://schemas.microsoft.com/office/drawing/2014/main" id="{C7B56BCA-8E0D-7449-959C-52381BEFFD78}"/>
                </a:ext>
              </a:extLst>
            </p:cNvPr>
            <p:cNvSpPr/>
            <p:nvPr/>
          </p:nvSpPr>
          <p:spPr>
            <a:xfrm flipH="1">
              <a:off x="1190165" y="3298224"/>
              <a:ext cx="1117028" cy="551378"/>
            </a:xfrm>
            <a:prstGeom prst="rect">
              <a:avLst/>
            </a:prstGeom>
            <a:solidFill>
              <a:schemeClr val="tx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sp>
        <p:nvSpPr>
          <p:cNvPr id="2" name="Title 1">
            <a:extLst>
              <a:ext uri="{FF2B5EF4-FFF2-40B4-BE49-F238E27FC236}">
                <a16:creationId xmlns:a16="http://schemas.microsoft.com/office/drawing/2014/main" id="{39702309-65A8-D44F-88AD-A5E9EAFEBFC3}"/>
              </a:ext>
            </a:extLst>
          </p:cNvPr>
          <p:cNvSpPr>
            <a:spLocks noGrp="1"/>
          </p:cNvSpPr>
          <p:nvPr>
            <p:ph type="title"/>
          </p:nvPr>
        </p:nvSpPr>
        <p:spPr/>
        <p:txBody>
          <a:bodyPr/>
          <a:lstStyle/>
          <a:p>
            <a:r>
              <a:rPr lang="en-US" dirty="0"/>
              <a:t>Multi-point Net Walkthrough – VI </a:t>
            </a:r>
          </a:p>
        </p:txBody>
      </p:sp>
      <p:sp>
        <p:nvSpPr>
          <p:cNvPr id="197" name="Content Placeholder 2">
            <a:extLst>
              <a:ext uri="{FF2B5EF4-FFF2-40B4-BE49-F238E27FC236}">
                <a16:creationId xmlns:a16="http://schemas.microsoft.com/office/drawing/2014/main" id="{61EE9D42-B593-0741-B1EC-003825DCB94A}"/>
              </a:ext>
            </a:extLst>
          </p:cNvPr>
          <p:cNvSpPr>
            <a:spLocks noGrp="1"/>
          </p:cNvSpPr>
          <p:nvPr>
            <p:ph idx="1"/>
          </p:nvPr>
        </p:nvSpPr>
        <p:spPr>
          <a:xfrm>
            <a:off x="4871922" y="1466849"/>
            <a:ext cx="6481877" cy="4710113"/>
          </a:xfrm>
        </p:spPr>
        <p:txBody>
          <a:bodyPr/>
          <a:lstStyle/>
          <a:p>
            <a:r>
              <a:rPr lang="en-US" b="1" dirty="0"/>
              <a:t>Finally</a:t>
            </a:r>
          </a:p>
          <a:p>
            <a:pPr lvl="1"/>
            <a:r>
              <a:rPr lang="en-US" dirty="0"/>
              <a:t>Do usual cleanup</a:t>
            </a:r>
          </a:p>
          <a:p>
            <a:pPr lvl="1"/>
            <a:r>
              <a:rPr lang="en-US" dirty="0"/>
              <a:t>Mark all of the segment cells as used and clean-up the grid</a:t>
            </a:r>
          </a:p>
          <a:p>
            <a:pPr lvl="1"/>
            <a:r>
              <a:rPr lang="en-US" dirty="0"/>
              <a:t>Now, have embedded a multipoint net, and rendered it an obstacle for future nets</a:t>
            </a:r>
          </a:p>
        </p:txBody>
      </p:sp>
    </p:spTree>
    <p:extLst>
      <p:ext uri="{BB962C8B-B14F-4D97-AF65-F5344CB8AC3E}">
        <p14:creationId xmlns:p14="http://schemas.microsoft.com/office/powerpoint/2010/main" val="407806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DD8E5-E9F7-1748-AF98-F3545C25DE80}"/>
              </a:ext>
            </a:extLst>
          </p:cNvPr>
          <p:cNvSpPr>
            <a:spLocks noGrp="1"/>
          </p:cNvSpPr>
          <p:nvPr>
            <p:ph type="title"/>
          </p:nvPr>
        </p:nvSpPr>
        <p:spPr/>
        <p:txBody>
          <a:bodyPr/>
          <a:lstStyle/>
          <a:p>
            <a:r>
              <a:rPr lang="en-US" dirty="0"/>
              <a:t>Is this Strategy Optimal?</a:t>
            </a:r>
          </a:p>
        </p:txBody>
      </p:sp>
      <p:sp>
        <p:nvSpPr>
          <p:cNvPr id="3" name="Content Placeholder 2">
            <a:extLst>
              <a:ext uri="{FF2B5EF4-FFF2-40B4-BE49-F238E27FC236}">
                <a16:creationId xmlns:a16="http://schemas.microsoft.com/office/drawing/2014/main" id="{7D604C8C-896B-044C-8113-188340BA06AE}"/>
              </a:ext>
            </a:extLst>
          </p:cNvPr>
          <p:cNvSpPr>
            <a:spLocks noGrp="1"/>
          </p:cNvSpPr>
          <p:nvPr>
            <p:ph idx="1"/>
          </p:nvPr>
        </p:nvSpPr>
        <p:spPr/>
        <p:txBody>
          <a:bodyPr/>
          <a:lstStyle/>
          <a:p>
            <a:r>
              <a:rPr lang="en-US" b="1" dirty="0"/>
              <a:t>No! This strategy is NOT optimal!</a:t>
            </a:r>
          </a:p>
          <a:p>
            <a:pPr lvl="1"/>
            <a:r>
              <a:rPr lang="en-US" dirty="0"/>
              <a:t>Maybe surprising, but this is just a good heuristic</a:t>
            </a:r>
          </a:p>
          <a:p>
            <a:pPr lvl="1"/>
            <a:r>
              <a:rPr lang="en-US" dirty="0"/>
              <a:t>The optimal path has a name: called a </a:t>
            </a:r>
            <a:r>
              <a:rPr lang="en-US" b="1" dirty="0">
                <a:solidFill>
                  <a:srgbClr val="FF0000"/>
                </a:solidFill>
              </a:rPr>
              <a:t>Steiner Tree</a:t>
            </a:r>
          </a:p>
          <a:p>
            <a:r>
              <a:rPr lang="en-US" b="1" dirty="0"/>
              <a:t>How hard is to get the optimal Steiner Tree?</a:t>
            </a:r>
          </a:p>
          <a:p>
            <a:pPr lvl="1"/>
            <a:r>
              <a:rPr lang="en-US" dirty="0"/>
              <a:t>NP-hard! (i.e., computationally hard)</a:t>
            </a:r>
          </a:p>
          <a:p>
            <a:pPr lvl="1"/>
            <a:r>
              <a:rPr lang="en-US" dirty="0"/>
              <a:t>Yet another example of why physical design is full of tough, important problems to solve</a:t>
            </a:r>
          </a:p>
          <a:p>
            <a:pPr lvl="1"/>
            <a:r>
              <a:rPr lang="en-US" dirty="0"/>
              <a:t>To date, making optimal Steiner Tree is still an active research area</a:t>
            </a:r>
          </a:p>
          <a:p>
            <a:pPr lvl="2"/>
            <a:r>
              <a:rPr lang="en-US" dirty="0"/>
              <a:t>Parallel Steiner Tree construction algorithms</a:t>
            </a:r>
          </a:p>
          <a:p>
            <a:pPr lvl="2"/>
            <a:r>
              <a:rPr lang="en-US" dirty="0"/>
              <a:t>Machine learning-based algorithms</a:t>
            </a:r>
          </a:p>
          <a:p>
            <a:pPr lvl="2"/>
            <a:r>
              <a:rPr lang="en-US" dirty="0"/>
              <a:t>…</a:t>
            </a:r>
          </a:p>
          <a:p>
            <a:endParaRPr lang="en-US" dirty="0"/>
          </a:p>
        </p:txBody>
      </p:sp>
    </p:spTree>
    <p:extLst>
      <p:ext uri="{BB962C8B-B14F-4D97-AF65-F5344CB8AC3E}">
        <p14:creationId xmlns:p14="http://schemas.microsoft.com/office/powerpoint/2010/main" val="3726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6BAF-EA69-8349-B349-A4BD18111355}"/>
              </a:ext>
            </a:extLst>
          </p:cNvPr>
          <p:cNvSpPr>
            <a:spLocks noGrp="1"/>
          </p:cNvSpPr>
          <p:nvPr>
            <p:ph type="title"/>
          </p:nvPr>
        </p:nvSpPr>
        <p:spPr/>
        <p:txBody>
          <a:bodyPr/>
          <a:lstStyle/>
          <a:p>
            <a:r>
              <a:rPr lang="en-US" dirty="0"/>
              <a:t>Steiner Tree Constructions </a:t>
            </a:r>
          </a:p>
        </p:txBody>
      </p:sp>
      <p:sp>
        <p:nvSpPr>
          <p:cNvPr id="4" name="Rectangle 4">
            <a:extLst>
              <a:ext uri="{FF2B5EF4-FFF2-40B4-BE49-F238E27FC236}">
                <a16:creationId xmlns:a16="http://schemas.microsoft.com/office/drawing/2014/main" id="{46BA5684-DCC5-EA44-858F-43113701F019}"/>
              </a:ext>
            </a:extLst>
          </p:cNvPr>
          <p:cNvSpPr>
            <a:spLocks noChangeArrowheads="1"/>
          </p:cNvSpPr>
          <p:nvPr/>
        </p:nvSpPr>
        <p:spPr bwMode="auto">
          <a:xfrm>
            <a:off x="1041570" y="2256607"/>
            <a:ext cx="2012981" cy="1934699"/>
          </a:xfrm>
          <a:prstGeom prst="rect">
            <a:avLst/>
          </a:prstGeom>
          <a:solidFill>
            <a:srgbClr val="FCFEB9"/>
          </a:solid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Oval 5">
            <a:extLst>
              <a:ext uri="{FF2B5EF4-FFF2-40B4-BE49-F238E27FC236}">
                <a16:creationId xmlns:a16="http://schemas.microsoft.com/office/drawing/2014/main" id="{AF1D0971-0F20-4A42-ADC5-4C7366D67EAF}"/>
              </a:ext>
            </a:extLst>
          </p:cNvPr>
          <p:cNvSpPr>
            <a:spLocks noChangeArrowheads="1"/>
          </p:cNvSpPr>
          <p:nvPr/>
        </p:nvSpPr>
        <p:spPr bwMode="auto">
          <a:xfrm>
            <a:off x="1268429" y="3216768"/>
            <a:ext cx="186920" cy="186919"/>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Oval 6">
            <a:extLst>
              <a:ext uri="{FF2B5EF4-FFF2-40B4-BE49-F238E27FC236}">
                <a16:creationId xmlns:a16="http://schemas.microsoft.com/office/drawing/2014/main" id="{789DE45C-E8CB-314E-9614-BF3210075540}"/>
              </a:ext>
            </a:extLst>
          </p:cNvPr>
          <p:cNvSpPr>
            <a:spLocks noChangeArrowheads="1"/>
          </p:cNvSpPr>
          <p:nvPr/>
        </p:nvSpPr>
        <p:spPr bwMode="auto">
          <a:xfrm>
            <a:off x="1667830" y="2456309"/>
            <a:ext cx="186920" cy="186919"/>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Oval 7">
            <a:extLst>
              <a:ext uri="{FF2B5EF4-FFF2-40B4-BE49-F238E27FC236}">
                <a16:creationId xmlns:a16="http://schemas.microsoft.com/office/drawing/2014/main" id="{36F20571-3851-DA4C-A7D6-588110F0F40D}"/>
              </a:ext>
            </a:extLst>
          </p:cNvPr>
          <p:cNvSpPr>
            <a:spLocks noChangeArrowheads="1"/>
          </p:cNvSpPr>
          <p:nvPr/>
        </p:nvSpPr>
        <p:spPr bwMode="auto">
          <a:xfrm>
            <a:off x="2768429" y="2767764"/>
            <a:ext cx="186919" cy="186919"/>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Oval 8">
            <a:extLst>
              <a:ext uri="{FF2B5EF4-FFF2-40B4-BE49-F238E27FC236}">
                <a16:creationId xmlns:a16="http://schemas.microsoft.com/office/drawing/2014/main" id="{99A7830F-6EC4-A742-93BD-3987E5F811AE}"/>
              </a:ext>
            </a:extLst>
          </p:cNvPr>
          <p:cNvSpPr>
            <a:spLocks noChangeArrowheads="1"/>
          </p:cNvSpPr>
          <p:nvPr/>
        </p:nvSpPr>
        <p:spPr bwMode="auto">
          <a:xfrm>
            <a:off x="2255748" y="3668889"/>
            <a:ext cx="186920" cy="186920"/>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Text Box 9">
            <a:extLst>
              <a:ext uri="{FF2B5EF4-FFF2-40B4-BE49-F238E27FC236}">
                <a16:creationId xmlns:a16="http://schemas.microsoft.com/office/drawing/2014/main" id="{5E353213-B73A-334E-BC4E-6777F12E2293}"/>
              </a:ext>
            </a:extLst>
          </p:cNvPr>
          <p:cNvSpPr txBox="1">
            <a:spLocks noChangeArrowheads="1"/>
          </p:cNvSpPr>
          <p:nvPr/>
        </p:nvSpPr>
        <p:spPr bwMode="auto">
          <a:xfrm>
            <a:off x="1041570" y="4185504"/>
            <a:ext cx="2051792" cy="400110"/>
          </a:xfrm>
          <a:prstGeom prst="rect">
            <a:avLst/>
          </a:prstGeom>
          <a:noFill/>
          <a:ln w="12700">
            <a:noFill/>
            <a:miter lim="800000"/>
            <a:headEnd/>
            <a:tailEnd/>
          </a:ln>
          <a:effectLst/>
        </p:spPr>
        <p:txBody>
          <a:bodyPr wrap="squar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Pins to connect</a:t>
            </a:r>
          </a:p>
        </p:txBody>
      </p:sp>
      <p:grpSp>
        <p:nvGrpSpPr>
          <p:cNvPr id="10" name="Group 9">
            <a:extLst>
              <a:ext uri="{FF2B5EF4-FFF2-40B4-BE49-F238E27FC236}">
                <a16:creationId xmlns:a16="http://schemas.microsoft.com/office/drawing/2014/main" id="{895B839B-F1AD-8340-B5E1-83F278171191}"/>
              </a:ext>
            </a:extLst>
          </p:cNvPr>
          <p:cNvGrpSpPr/>
          <p:nvPr/>
        </p:nvGrpSpPr>
        <p:grpSpPr>
          <a:xfrm>
            <a:off x="3142108" y="2251892"/>
            <a:ext cx="3091644" cy="4280584"/>
            <a:chOff x="2069879" y="1516930"/>
            <a:chExt cx="2549096" cy="3529389"/>
          </a:xfrm>
        </p:grpSpPr>
        <p:sp>
          <p:nvSpPr>
            <p:cNvPr id="11" name="Rectangle 17">
              <a:extLst>
                <a:ext uri="{FF2B5EF4-FFF2-40B4-BE49-F238E27FC236}">
                  <a16:creationId xmlns:a16="http://schemas.microsoft.com/office/drawing/2014/main" id="{05E5DC64-EA07-A440-8AA3-878F821F5402}"/>
                </a:ext>
              </a:extLst>
            </p:cNvPr>
            <p:cNvSpPr>
              <a:spLocks noChangeArrowheads="1"/>
            </p:cNvSpPr>
            <p:nvPr/>
          </p:nvSpPr>
          <p:spPr bwMode="auto">
            <a:xfrm>
              <a:off x="2520749" y="1516930"/>
              <a:ext cx="1659726" cy="1595181"/>
            </a:xfrm>
            <a:prstGeom prst="rect">
              <a:avLst/>
            </a:prstGeom>
            <a:solidFill>
              <a:srgbClr val="FCFEB9"/>
            </a:solid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Freeform 24">
              <a:extLst>
                <a:ext uri="{FF2B5EF4-FFF2-40B4-BE49-F238E27FC236}">
                  <a16:creationId xmlns:a16="http://schemas.microsoft.com/office/drawing/2014/main" id="{F55AA0B8-6F9A-6D47-AF1E-10D8F895864D}"/>
                </a:ext>
              </a:extLst>
            </p:cNvPr>
            <p:cNvSpPr>
              <a:spLocks/>
            </p:cNvSpPr>
            <p:nvPr/>
          </p:nvSpPr>
          <p:spPr bwMode="auto">
            <a:xfrm>
              <a:off x="2794736" y="1769841"/>
              <a:ext cx="1110435" cy="989250"/>
            </a:xfrm>
            <a:custGeom>
              <a:avLst/>
              <a:gdLst/>
              <a:ahLst/>
              <a:cxnLst>
                <a:cxn ang="0">
                  <a:pos x="0" y="468"/>
                </a:cxn>
                <a:cxn ang="0">
                  <a:pos x="0" y="0"/>
                </a:cxn>
                <a:cxn ang="0">
                  <a:pos x="843" y="0"/>
                </a:cxn>
                <a:cxn ang="0">
                  <a:pos x="843" y="751"/>
                </a:cxn>
                <a:cxn ang="0">
                  <a:pos x="601" y="751"/>
                </a:cxn>
              </a:cxnLst>
              <a:rect l="0" t="0" r="r" b="b"/>
              <a:pathLst>
                <a:path w="843" h="751">
                  <a:moveTo>
                    <a:pt x="0" y="468"/>
                  </a:moveTo>
                  <a:lnTo>
                    <a:pt x="0" y="0"/>
                  </a:lnTo>
                  <a:lnTo>
                    <a:pt x="843" y="0"/>
                  </a:lnTo>
                  <a:lnTo>
                    <a:pt x="843" y="751"/>
                  </a:lnTo>
                  <a:lnTo>
                    <a:pt x="601" y="751"/>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Text Box 18">
              <a:extLst>
                <a:ext uri="{FF2B5EF4-FFF2-40B4-BE49-F238E27FC236}">
                  <a16:creationId xmlns:a16="http://schemas.microsoft.com/office/drawing/2014/main" id="{55524530-A316-AB41-B0E4-AC3D20FA0400}"/>
                </a:ext>
              </a:extLst>
            </p:cNvPr>
            <p:cNvSpPr txBox="1">
              <a:spLocks noChangeArrowheads="1"/>
            </p:cNvSpPr>
            <p:nvPr/>
          </p:nvSpPr>
          <p:spPr bwMode="auto">
            <a:xfrm>
              <a:off x="2069879" y="3107327"/>
              <a:ext cx="2549096" cy="1938992"/>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Route</a:t>
              </a:r>
              <a:r>
                <a:rPr kumimoji="0" lang="en-US" sz="2000" u="none" strike="noStrike" kern="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t> it so we </a:t>
              </a:r>
              <a:br>
                <a:rPr kumimoji="0" lang="en-US" sz="2000" u="none" strike="noStrike" kern="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br>
              <a:r>
                <a:rPr kumimoji="0" lang="en-US" sz="2000" u="none" strike="noStrike" kern="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t>guarantee each</a:t>
              </a:r>
              <a:br>
                <a:rPr kumimoji="0" lang="en-US" sz="2000" u="none" strike="noStrike" kern="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br>
              <a:r>
                <a:rPr kumimoji="0" lang="en-US" sz="2000" u="none" strike="noStrike" kern="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t>2-point path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t>is shortest; this is</a:t>
              </a:r>
              <a:br>
                <a:rPr lang="en-US" sz="2000" kern="0" dirty="0">
                  <a:solidFill>
                    <a:sysClr val="windowText" lastClr="000000"/>
                  </a:solidFill>
                  <a:latin typeface="Arial" panose="020B0604020202020204" pitchFamily="34" charset="0"/>
                  <a:cs typeface="Arial" panose="020B0604020202020204" pitchFamily="34" charset="0"/>
                </a:rPr>
              </a:br>
              <a:r>
                <a:rPr lang="en-US" sz="2000" b="1" kern="0" dirty="0">
                  <a:solidFill>
                    <a:sysClr val="windowText" lastClr="000000"/>
                  </a:solidFill>
                  <a:latin typeface="Arial" panose="020B0604020202020204" pitchFamily="34" charset="0"/>
                  <a:cs typeface="Arial" panose="020B0604020202020204" pitchFamily="34" charset="0"/>
                </a:rPr>
                <a:t>Minimum Spanning</a:t>
              </a:r>
              <a:br>
                <a:rPr lang="en-US" sz="2000" b="1" kern="0" dirty="0">
                  <a:solidFill>
                    <a:sysClr val="windowText" lastClr="000000"/>
                  </a:solidFill>
                  <a:latin typeface="Arial" panose="020B0604020202020204" pitchFamily="34" charset="0"/>
                  <a:cs typeface="Arial" panose="020B0604020202020204" pitchFamily="34" charset="0"/>
                </a:rPr>
              </a:br>
              <a:r>
                <a:rPr lang="en-US" sz="2000" b="1" kern="0" dirty="0">
                  <a:solidFill>
                    <a:sysClr val="windowText" lastClr="000000"/>
                  </a:solidFill>
                  <a:latin typeface="Arial" panose="020B0604020202020204" pitchFamily="34" charset="0"/>
                  <a:cs typeface="Arial" panose="020B0604020202020204" pitchFamily="34" charset="0"/>
                </a:rPr>
                <a:t>Tree</a:t>
              </a: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Oval 20">
              <a:extLst>
                <a:ext uri="{FF2B5EF4-FFF2-40B4-BE49-F238E27FC236}">
                  <a16:creationId xmlns:a16="http://schemas.microsoft.com/office/drawing/2014/main" id="{B8F3686D-E578-8D47-96E9-D19653386E8D}"/>
                </a:ext>
              </a:extLst>
            </p:cNvPr>
            <p:cNvSpPr>
              <a:spLocks noChangeArrowheads="1"/>
            </p:cNvSpPr>
            <p:nvPr/>
          </p:nvSpPr>
          <p:spPr bwMode="auto">
            <a:xfrm>
              <a:off x="2707798" y="2308593"/>
              <a:ext cx="154117"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5" name="Oval 21">
              <a:extLst>
                <a:ext uri="{FF2B5EF4-FFF2-40B4-BE49-F238E27FC236}">
                  <a16:creationId xmlns:a16="http://schemas.microsoft.com/office/drawing/2014/main" id="{EC44282A-6580-F64B-9A3D-FBDEF462C1F1}"/>
                </a:ext>
              </a:extLst>
            </p:cNvPr>
            <p:cNvSpPr>
              <a:spLocks noChangeArrowheads="1"/>
            </p:cNvSpPr>
            <p:nvPr/>
          </p:nvSpPr>
          <p:spPr bwMode="auto">
            <a:xfrm>
              <a:off x="3037108" y="1681586"/>
              <a:ext cx="154117"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6" name="Oval 22">
              <a:extLst>
                <a:ext uri="{FF2B5EF4-FFF2-40B4-BE49-F238E27FC236}">
                  <a16:creationId xmlns:a16="http://schemas.microsoft.com/office/drawing/2014/main" id="{CA2D8FF5-CE81-B041-BA13-C8A86E67300E}"/>
                </a:ext>
              </a:extLst>
            </p:cNvPr>
            <p:cNvSpPr>
              <a:spLocks noChangeArrowheads="1"/>
            </p:cNvSpPr>
            <p:nvPr/>
          </p:nvSpPr>
          <p:spPr bwMode="auto">
            <a:xfrm>
              <a:off x="3824882" y="1938384"/>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Oval 23">
              <a:extLst>
                <a:ext uri="{FF2B5EF4-FFF2-40B4-BE49-F238E27FC236}">
                  <a16:creationId xmlns:a16="http://schemas.microsoft.com/office/drawing/2014/main" id="{F2FD504B-BDB6-A74E-8E47-BD1385D0499C}"/>
                </a:ext>
              </a:extLst>
            </p:cNvPr>
            <p:cNvSpPr>
              <a:spLocks noChangeArrowheads="1"/>
            </p:cNvSpPr>
            <p:nvPr/>
          </p:nvSpPr>
          <p:spPr bwMode="auto">
            <a:xfrm>
              <a:off x="3521854" y="2681372"/>
              <a:ext cx="154117"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959C916C-DDD7-DA4A-9100-1F3B61DC1466}"/>
              </a:ext>
            </a:extLst>
          </p:cNvPr>
          <p:cNvGrpSpPr/>
          <p:nvPr/>
        </p:nvGrpSpPr>
        <p:grpSpPr>
          <a:xfrm>
            <a:off x="5768470" y="2249348"/>
            <a:ext cx="2866117" cy="3177375"/>
            <a:chOff x="4235345" y="1514833"/>
            <a:chExt cx="2363147" cy="2619781"/>
          </a:xfrm>
        </p:grpSpPr>
        <p:sp>
          <p:nvSpPr>
            <p:cNvPr id="19" name="Rectangle 25">
              <a:extLst>
                <a:ext uri="{FF2B5EF4-FFF2-40B4-BE49-F238E27FC236}">
                  <a16:creationId xmlns:a16="http://schemas.microsoft.com/office/drawing/2014/main" id="{9546FE52-9721-3F4E-A8F8-65982CD67CAA}"/>
                </a:ext>
              </a:extLst>
            </p:cNvPr>
            <p:cNvSpPr>
              <a:spLocks noChangeArrowheads="1"/>
            </p:cNvSpPr>
            <p:nvPr/>
          </p:nvSpPr>
          <p:spPr bwMode="auto">
            <a:xfrm>
              <a:off x="4594300" y="1514833"/>
              <a:ext cx="1659726" cy="1595181"/>
            </a:xfrm>
            <a:prstGeom prst="rect">
              <a:avLst/>
            </a:prstGeom>
            <a:solidFill>
              <a:srgbClr val="FCFEB9"/>
            </a:solid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0" name="Freeform 32">
              <a:extLst>
                <a:ext uri="{FF2B5EF4-FFF2-40B4-BE49-F238E27FC236}">
                  <a16:creationId xmlns:a16="http://schemas.microsoft.com/office/drawing/2014/main" id="{2D9C007E-F4AC-F242-8795-017219EB56F6}"/>
                </a:ext>
              </a:extLst>
            </p:cNvPr>
            <p:cNvSpPr>
              <a:spLocks/>
            </p:cNvSpPr>
            <p:nvPr/>
          </p:nvSpPr>
          <p:spPr bwMode="auto">
            <a:xfrm>
              <a:off x="4856432" y="1755888"/>
              <a:ext cx="308235" cy="638862"/>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1" name="Freeform 33">
              <a:extLst>
                <a:ext uri="{FF2B5EF4-FFF2-40B4-BE49-F238E27FC236}">
                  <a16:creationId xmlns:a16="http://schemas.microsoft.com/office/drawing/2014/main" id="{AB297D89-9107-1341-8B5B-B60D9252B112}"/>
                </a:ext>
              </a:extLst>
            </p:cNvPr>
            <p:cNvSpPr>
              <a:spLocks/>
            </p:cNvSpPr>
            <p:nvPr/>
          </p:nvSpPr>
          <p:spPr bwMode="auto">
            <a:xfrm rot="16200000" flipH="1" flipV="1">
              <a:off x="5450509" y="1568839"/>
              <a:ext cx="252911" cy="682332"/>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Freeform 34">
              <a:extLst>
                <a:ext uri="{FF2B5EF4-FFF2-40B4-BE49-F238E27FC236}">
                  <a16:creationId xmlns:a16="http://schemas.microsoft.com/office/drawing/2014/main" id="{FBFEABCB-237F-B544-AFF1-97092E20ECDB}"/>
                </a:ext>
              </a:extLst>
            </p:cNvPr>
            <p:cNvSpPr>
              <a:spLocks/>
            </p:cNvSpPr>
            <p:nvPr/>
          </p:nvSpPr>
          <p:spPr bwMode="auto">
            <a:xfrm flipH="1" flipV="1">
              <a:off x="5677074" y="2079930"/>
              <a:ext cx="252911" cy="682332"/>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Text Box 27">
              <a:extLst>
                <a:ext uri="{FF2B5EF4-FFF2-40B4-BE49-F238E27FC236}">
                  <a16:creationId xmlns:a16="http://schemas.microsoft.com/office/drawing/2014/main" id="{E8D4BAD6-3AE9-1E47-B00A-7C302815FD6C}"/>
                </a:ext>
              </a:extLst>
            </p:cNvPr>
            <p:cNvSpPr txBox="1">
              <a:spLocks noChangeArrowheads="1"/>
            </p:cNvSpPr>
            <p:nvPr/>
          </p:nvSpPr>
          <p:spPr bwMode="auto">
            <a:xfrm>
              <a:off x="4235345" y="3118951"/>
              <a:ext cx="2363147" cy="1015663"/>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Redraw it--different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orientations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of 2-point paths</a:t>
              </a:r>
            </a:p>
          </p:txBody>
        </p:sp>
        <p:sp>
          <p:nvSpPr>
            <p:cNvPr id="24" name="Oval 28">
              <a:extLst>
                <a:ext uri="{FF2B5EF4-FFF2-40B4-BE49-F238E27FC236}">
                  <a16:creationId xmlns:a16="http://schemas.microsoft.com/office/drawing/2014/main" id="{5C367CEC-EE21-1A43-BB6B-F1FE5DCF3B73}"/>
                </a:ext>
              </a:extLst>
            </p:cNvPr>
            <p:cNvSpPr>
              <a:spLocks noChangeArrowheads="1"/>
            </p:cNvSpPr>
            <p:nvPr/>
          </p:nvSpPr>
          <p:spPr bwMode="auto">
            <a:xfrm>
              <a:off x="4781349" y="2306496"/>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5" name="Oval 29">
              <a:extLst>
                <a:ext uri="{FF2B5EF4-FFF2-40B4-BE49-F238E27FC236}">
                  <a16:creationId xmlns:a16="http://schemas.microsoft.com/office/drawing/2014/main" id="{FCA65655-8CC6-BD40-8CF3-39E54035B382}"/>
                </a:ext>
              </a:extLst>
            </p:cNvPr>
            <p:cNvSpPr>
              <a:spLocks noChangeArrowheads="1"/>
            </p:cNvSpPr>
            <p:nvPr/>
          </p:nvSpPr>
          <p:spPr bwMode="auto">
            <a:xfrm>
              <a:off x="5110659" y="1679488"/>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6" name="Oval 30">
              <a:extLst>
                <a:ext uri="{FF2B5EF4-FFF2-40B4-BE49-F238E27FC236}">
                  <a16:creationId xmlns:a16="http://schemas.microsoft.com/office/drawing/2014/main" id="{9279FE66-39AD-364B-B8F3-E5248F18DCB8}"/>
                </a:ext>
              </a:extLst>
            </p:cNvPr>
            <p:cNvSpPr>
              <a:spLocks noChangeArrowheads="1"/>
            </p:cNvSpPr>
            <p:nvPr/>
          </p:nvSpPr>
          <p:spPr bwMode="auto">
            <a:xfrm>
              <a:off x="5891785" y="1942937"/>
              <a:ext cx="154117"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7" name="Oval 31">
              <a:extLst>
                <a:ext uri="{FF2B5EF4-FFF2-40B4-BE49-F238E27FC236}">
                  <a16:creationId xmlns:a16="http://schemas.microsoft.com/office/drawing/2014/main" id="{5BE3283E-14E4-9743-A543-59DEFEA2CD1A}"/>
                </a:ext>
              </a:extLst>
            </p:cNvPr>
            <p:cNvSpPr>
              <a:spLocks noChangeArrowheads="1"/>
            </p:cNvSpPr>
            <p:nvPr/>
          </p:nvSpPr>
          <p:spPr bwMode="auto">
            <a:xfrm>
              <a:off x="5595405" y="2679275"/>
              <a:ext cx="154118"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grpSp>
      <p:grpSp>
        <p:nvGrpSpPr>
          <p:cNvPr id="28" name="Group 27">
            <a:extLst>
              <a:ext uri="{FF2B5EF4-FFF2-40B4-BE49-F238E27FC236}">
                <a16:creationId xmlns:a16="http://schemas.microsoft.com/office/drawing/2014/main" id="{EEB6AD27-0F4D-1F4C-B1EC-9CB7E4D7E8E4}"/>
              </a:ext>
            </a:extLst>
          </p:cNvPr>
          <p:cNvGrpSpPr/>
          <p:nvPr/>
        </p:nvGrpSpPr>
        <p:grpSpPr>
          <a:xfrm>
            <a:off x="8428178" y="2247754"/>
            <a:ext cx="3023597" cy="3177375"/>
            <a:chOff x="6428305" y="1513518"/>
            <a:chExt cx="2492991" cy="2619781"/>
          </a:xfrm>
        </p:grpSpPr>
        <p:sp>
          <p:nvSpPr>
            <p:cNvPr id="29" name="Rectangle 35">
              <a:extLst>
                <a:ext uri="{FF2B5EF4-FFF2-40B4-BE49-F238E27FC236}">
                  <a16:creationId xmlns:a16="http://schemas.microsoft.com/office/drawing/2014/main" id="{6B0CA70C-5F41-2B43-AE54-256784710A00}"/>
                </a:ext>
              </a:extLst>
            </p:cNvPr>
            <p:cNvSpPr>
              <a:spLocks noChangeArrowheads="1"/>
            </p:cNvSpPr>
            <p:nvPr/>
          </p:nvSpPr>
          <p:spPr bwMode="auto">
            <a:xfrm>
              <a:off x="6846910" y="1513518"/>
              <a:ext cx="1659726" cy="1595180"/>
            </a:xfrm>
            <a:prstGeom prst="rect">
              <a:avLst/>
            </a:prstGeom>
            <a:solidFill>
              <a:srgbClr val="FCFEB9"/>
            </a:solid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Freeform 36">
              <a:extLst>
                <a:ext uri="{FF2B5EF4-FFF2-40B4-BE49-F238E27FC236}">
                  <a16:creationId xmlns:a16="http://schemas.microsoft.com/office/drawing/2014/main" id="{E8E0CB01-194C-614C-B169-9B0D857930F7}"/>
                </a:ext>
              </a:extLst>
            </p:cNvPr>
            <p:cNvSpPr>
              <a:spLocks/>
            </p:cNvSpPr>
            <p:nvPr/>
          </p:nvSpPr>
          <p:spPr bwMode="auto">
            <a:xfrm>
              <a:off x="7140656" y="1754573"/>
              <a:ext cx="308235" cy="638863"/>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1" name="Freeform 37">
              <a:extLst>
                <a:ext uri="{FF2B5EF4-FFF2-40B4-BE49-F238E27FC236}">
                  <a16:creationId xmlns:a16="http://schemas.microsoft.com/office/drawing/2014/main" id="{33860CE0-56D3-C34F-B5A8-691162852D13}"/>
                </a:ext>
              </a:extLst>
            </p:cNvPr>
            <p:cNvSpPr>
              <a:spLocks/>
            </p:cNvSpPr>
            <p:nvPr/>
          </p:nvSpPr>
          <p:spPr bwMode="auto">
            <a:xfrm rot="16200000" flipH="1" flipV="1">
              <a:off x="7694557" y="1533935"/>
              <a:ext cx="252911" cy="749511"/>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Freeform 38">
              <a:extLst>
                <a:ext uri="{FF2B5EF4-FFF2-40B4-BE49-F238E27FC236}">
                  <a16:creationId xmlns:a16="http://schemas.microsoft.com/office/drawing/2014/main" id="{7EC13F1A-FCE1-AB4F-803C-3ED5FCE147E3}"/>
                </a:ext>
              </a:extLst>
            </p:cNvPr>
            <p:cNvSpPr>
              <a:spLocks/>
            </p:cNvSpPr>
            <p:nvPr/>
          </p:nvSpPr>
          <p:spPr bwMode="auto">
            <a:xfrm flipH="1" flipV="1">
              <a:off x="7929684" y="2025925"/>
              <a:ext cx="252911" cy="682332"/>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3" name="Text Box 39">
              <a:extLst>
                <a:ext uri="{FF2B5EF4-FFF2-40B4-BE49-F238E27FC236}">
                  <a16:creationId xmlns:a16="http://schemas.microsoft.com/office/drawing/2014/main" id="{E9B5EA5C-1CD8-7149-9EF9-E2DE8CE81EEB}"/>
                </a:ext>
              </a:extLst>
            </p:cNvPr>
            <p:cNvSpPr txBox="1">
              <a:spLocks noChangeArrowheads="1"/>
            </p:cNvSpPr>
            <p:nvPr/>
          </p:nvSpPr>
          <p:spPr bwMode="auto">
            <a:xfrm>
              <a:off x="6428305" y="3117636"/>
              <a:ext cx="2492991" cy="1015663"/>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Now we can see the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better (shorter)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Steiner tree</a:t>
              </a:r>
            </a:p>
          </p:txBody>
        </p:sp>
        <p:sp>
          <p:nvSpPr>
            <p:cNvPr id="34" name="Oval 40">
              <a:extLst>
                <a:ext uri="{FF2B5EF4-FFF2-40B4-BE49-F238E27FC236}">
                  <a16:creationId xmlns:a16="http://schemas.microsoft.com/office/drawing/2014/main" id="{4D18C05A-428F-0E48-91B3-01FFF0DC0650}"/>
                </a:ext>
              </a:extLst>
            </p:cNvPr>
            <p:cNvSpPr>
              <a:spLocks noChangeArrowheads="1"/>
            </p:cNvSpPr>
            <p:nvPr/>
          </p:nvSpPr>
          <p:spPr bwMode="auto">
            <a:xfrm>
              <a:off x="7033959" y="2305180"/>
              <a:ext cx="154118"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5" name="Oval 41">
              <a:extLst>
                <a:ext uri="{FF2B5EF4-FFF2-40B4-BE49-F238E27FC236}">
                  <a16:creationId xmlns:a16="http://schemas.microsoft.com/office/drawing/2014/main" id="{27E171E6-06F3-404C-9E17-F953696319F2}"/>
                </a:ext>
              </a:extLst>
            </p:cNvPr>
            <p:cNvSpPr>
              <a:spLocks noChangeArrowheads="1"/>
            </p:cNvSpPr>
            <p:nvPr/>
          </p:nvSpPr>
          <p:spPr bwMode="auto">
            <a:xfrm>
              <a:off x="7363269" y="1678173"/>
              <a:ext cx="154118"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6" name="Oval 42">
              <a:extLst>
                <a:ext uri="{FF2B5EF4-FFF2-40B4-BE49-F238E27FC236}">
                  <a16:creationId xmlns:a16="http://schemas.microsoft.com/office/drawing/2014/main" id="{2DD28EA4-3D24-DA42-8976-F6D4E370779D}"/>
                </a:ext>
              </a:extLst>
            </p:cNvPr>
            <p:cNvSpPr>
              <a:spLocks noChangeArrowheads="1"/>
            </p:cNvSpPr>
            <p:nvPr/>
          </p:nvSpPr>
          <p:spPr bwMode="auto">
            <a:xfrm>
              <a:off x="8144395" y="1941621"/>
              <a:ext cx="154117"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7" name="Oval 43">
              <a:extLst>
                <a:ext uri="{FF2B5EF4-FFF2-40B4-BE49-F238E27FC236}">
                  <a16:creationId xmlns:a16="http://schemas.microsoft.com/office/drawing/2014/main" id="{238BBF15-D61D-2742-9789-6E5375E1DFB0}"/>
                </a:ext>
              </a:extLst>
            </p:cNvPr>
            <p:cNvSpPr>
              <a:spLocks noChangeArrowheads="1"/>
            </p:cNvSpPr>
            <p:nvPr/>
          </p:nvSpPr>
          <p:spPr bwMode="auto">
            <a:xfrm>
              <a:off x="7848015" y="2677960"/>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8" name="Oval 44">
              <a:extLst>
                <a:ext uri="{FF2B5EF4-FFF2-40B4-BE49-F238E27FC236}">
                  <a16:creationId xmlns:a16="http://schemas.microsoft.com/office/drawing/2014/main" id="{ECBD1124-AA82-1542-A7BF-0E49F4BEB5D1}"/>
                </a:ext>
              </a:extLst>
            </p:cNvPr>
            <p:cNvSpPr>
              <a:spLocks noChangeArrowheads="1"/>
            </p:cNvSpPr>
            <p:nvPr/>
          </p:nvSpPr>
          <p:spPr bwMode="auto">
            <a:xfrm>
              <a:off x="7396201" y="1964015"/>
              <a:ext cx="109331" cy="121186"/>
            </a:xfrm>
            <a:prstGeom prst="ellipse">
              <a:avLst/>
            </a:prstGeom>
            <a:solidFill>
              <a:srgbClr val="CF0E3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9" name="Oval 45">
              <a:extLst>
                <a:ext uri="{FF2B5EF4-FFF2-40B4-BE49-F238E27FC236}">
                  <a16:creationId xmlns:a16="http://schemas.microsoft.com/office/drawing/2014/main" id="{143A470F-7E5D-8746-BE4B-1B8D6847339B}"/>
                </a:ext>
              </a:extLst>
            </p:cNvPr>
            <p:cNvSpPr>
              <a:spLocks noChangeArrowheads="1"/>
            </p:cNvSpPr>
            <p:nvPr/>
          </p:nvSpPr>
          <p:spPr bwMode="auto">
            <a:xfrm>
              <a:off x="7869091" y="1974553"/>
              <a:ext cx="109332" cy="121186"/>
            </a:xfrm>
            <a:prstGeom prst="ellipse">
              <a:avLst/>
            </a:prstGeom>
            <a:solidFill>
              <a:srgbClr val="CF0E3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5E3E9559-224C-CE4D-B1E9-6FE38742AE96}"/>
              </a:ext>
            </a:extLst>
          </p:cNvPr>
          <p:cNvGrpSpPr/>
          <p:nvPr/>
        </p:nvGrpSpPr>
        <p:grpSpPr>
          <a:xfrm>
            <a:off x="8762438" y="1400210"/>
            <a:ext cx="2348965" cy="1399116"/>
            <a:chOff x="6703906" y="814709"/>
            <a:chExt cx="1936749" cy="1153587"/>
          </a:xfrm>
        </p:grpSpPr>
        <p:sp>
          <p:nvSpPr>
            <p:cNvPr id="41" name="Line 46">
              <a:extLst>
                <a:ext uri="{FF2B5EF4-FFF2-40B4-BE49-F238E27FC236}">
                  <a16:creationId xmlns:a16="http://schemas.microsoft.com/office/drawing/2014/main" id="{B40C5697-4E95-8B40-94B9-A60F469E0DED}"/>
                </a:ext>
              </a:extLst>
            </p:cNvPr>
            <p:cNvSpPr>
              <a:spLocks noChangeShapeType="1"/>
            </p:cNvSpPr>
            <p:nvPr/>
          </p:nvSpPr>
          <p:spPr bwMode="auto">
            <a:xfrm flipH="1">
              <a:off x="7918927" y="1409726"/>
              <a:ext cx="219416" cy="558570"/>
            </a:xfrm>
            <a:prstGeom prst="line">
              <a:avLst/>
            </a:prstGeom>
            <a:noFill/>
            <a:ln w="12700">
              <a:solidFill>
                <a:srgbClr val="CF0E30"/>
              </a:solidFill>
              <a:round/>
              <a:headEn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2" name="Line 47">
              <a:extLst>
                <a:ext uri="{FF2B5EF4-FFF2-40B4-BE49-F238E27FC236}">
                  <a16:creationId xmlns:a16="http://schemas.microsoft.com/office/drawing/2014/main" id="{9B7B0AF0-35C3-B54D-A8F1-1C056A7F3903}"/>
                </a:ext>
              </a:extLst>
            </p:cNvPr>
            <p:cNvSpPr>
              <a:spLocks noChangeShapeType="1"/>
            </p:cNvSpPr>
            <p:nvPr/>
          </p:nvSpPr>
          <p:spPr bwMode="auto">
            <a:xfrm flipH="1">
              <a:off x="7501517" y="1396425"/>
              <a:ext cx="636826" cy="563306"/>
            </a:xfrm>
            <a:prstGeom prst="line">
              <a:avLst/>
            </a:prstGeom>
            <a:noFill/>
            <a:ln w="12700">
              <a:solidFill>
                <a:srgbClr val="CF0E30"/>
              </a:solidFill>
              <a:round/>
              <a:headEn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3" name="Text Box 48">
              <a:extLst>
                <a:ext uri="{FF2B5EF4-FFF2-40B4-BE49-F238E27FC236}">
                  <a16:creationId xmlns:a16="http://schemas.microsoft.com/office/drawing/2014/main" id="{FC4C4DBF-EBB0-AF45-B301-96F37313550D}"/>
                </a:ext>
              </a:extLst>
            </p:cNvPr>
            <p:cNvSpPr txBox="1">
              <a:spLocks noChangeArrowheads="1"/>
            </p:cNvSpPr>
            <p:nvPr/>
          </p:nvSpPr>
          <p:spPr bwMode="auto">
            <a:xfrm>
              <a:off x="6703906" y="814709"/>
              <a:ext cx="1936749" cy="707886"/>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2 so-called</a:t>
              </a:r>
              <a:b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b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“Steiner-points”</a:t>
              </a:r>
            </a:p>
          </p:txBody>
        </p:sp>
      </p:grpSp>
      <p:sp>
        <p:nvSpPr>
          <p:cNvPr id="44" name="TextBox 43">
            <a:extLst>
              <a:ext uri="{FF2B5EF4-FFF2-40B4-BE49-F238E27FC236}">
                <a16:creationId xmlns:a16="http://schemas.microsoft.com/office/drawing/2014/main" id="{08137922-51A3-234E-8183-B7AA18767108}"/>
              </a:ext>
            </a:extLst>
          </p:cNvPr>
          <p:cNvSpPr txBox="1"/>
          <p:nvPr/>
        </p:nvSpPr>
        <p:spPr>
          <a:xfrm>
            <a:off x="3808946" y="3646146"/>
            <a:ext cx="1073580" cy="485269"/>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EASY</a:t>
            </a:r>
          </a:p>
        </p:txBody>
      </p:sp>
      <p:sp>
        <p:nvSpPr>
          <p:cNvPr id="45" name="TextBox 44">
            <a:extLst>
              <a:ext uri="{FF2B5EF4-FFF2-40B4-BE49-F238E27FC236}">
                <a16:creationId xmlns:a16="http://schemas.microsoft.com/office/drawing/2014/main" id="{3F7AB2DE-3745-2540-B480-405A372A2657}"/>
              </a:ext>
            </a:extLst>
          </p:cNvPr>
          <p:cNvSpPr txBox="1"/>
          <p:nvPr/>
        </p:nvSpPr>
        <p:spPr>
          <a:xfrm>
            <a:off x="8945161" y="3669685"/>
            <a:ext cx="1229114" cy="485269"/>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HARD!</a:t>
            </a:r>
          </a:p>
        </p:txBody>
      </p:sp>
    </p:spTree>
    <p:extLst>
      <p:ext uri="{BB962C8B-B14F-4D97-AF65-F5344CB8AC3E}">
        <p14:creationId xmlns:p14="http://schemas.microsoft.com/office/powerpoint/2010/main" val="384252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B291C-4B60-1140-BC9E-E9F134B77C7E}"/>
              </a:ext>
            </a:extLst>
          </p:cNvPr>
          <p:cNvSpPr>
            <a:spLocks noGrp="1"/>
          </p:cNvSpPr>
          <p:nvPr>
            <p:ph type="title"/>
          </p:nvPr>
        </p:nvSpPr>
        <p:spPr/>
        <p:txBody>
          <a:bodyPr/>
          <a:lstStyle/>
          <a:p>
            <a:r>
              <a:rPr lang="en-US" dirty="0"/>
              <a:t>11</a:t>
            </a:r>
            <a:r>
              <a:rPr lang="en-US" baseline="30000" dirty="0"/>
              <a:t>th</a:t>
            </a:r>
            <a:r>
              <a:rPr lang="en-US" dirty="0"/>
              <a:t> DIMACS Implementation Challenge</a:t>
            </a:r>
          </a:p>
        </p:txBody>
      </p:sp>
      <p:pic>
        <p:nvPicPr>
          <p:cNvPr id="5" name="Content Placeholder 4">
            <a:extLst>
              <a:ext uri="{FF2B5EF4-FFF2-40B4-BE49-F238E27FC236}">
                <a16:creationId xmlns:a16="http://schemas.microsoft.com/office/drawing/2014/main" id="{804E946F-BF40-FE4F-85A9-5A56DB14129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585614"/>
            <a:ext cx="5752923" cy="3805689"/>
          </a:xfrm>
        </p:spPr>
      </p:pic>
      <p:pic>
        <p:nvPicPr>
          <p:cNvPr id="7" name="Picture 6">
            <a:extLst>
              <a:ext uri="{FF2B5EF4-FFF2-40B4-BE49-F238E27FC236}">
                <a16:creationId xmlns:a16="http://schemas.microsoft.com/office/drawing/2014/main" id="{92A3E492-9C97-494F-A680-290BAE9EE0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278" y="1585614"/>
            <a:ext cx="4607522" cy="3968496"/>
          </a:xfrm>
          <a:prstGeom prst="rect">
            <a:avLst/>
          </a:prstGeom>
        </p:spPr>
      </p:pic>
      <p:sp>
        <p:nvSpPr>
          <p:cNvPr id="8" name="TextBox 7">
            <a:extLst>
              <a:ext uri="{FF2B5EF4-FFF2-40B4-BE49-F238E27FC236}">
                <a16:creationId xmlns:a16="http://schemas.microsoft.com/office/drawing/2014/main" id="{E2532DE3-B059-534D-B54C-88A1BFD56CAA}"/>
              </a:ext>
            </a:extLst>
          </p:cNvPr>
          <p:cNvSpPr txBox="1"/>
          <p:nvPr/>
        </p:nvSpPr>
        <p:spPr>
          <a:xfrm>
            <a:off x="838200" y="5754070"/>
            <a:ext cx="10515600"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11th DIMACS Implementation Challenge in Collaboration with ICERM: Steiner Tree Problems: </a:t>
            </a:r>
            <a:r>
              <a:rPr lang="en-US" dirty="0">
                <a:latin typeface="Arial" panose="020B0604020202020204" pitchFamily="34" charset="0"/>
                <a:cs typeface="Arial" panose="020B0604020202020204" pitchFamily="34" charset="0"/>
                <a:hlinkClick r:id="rId5"/>
              </a:rPr>
              <a:t>https://dimacs11.zib.de/home.html</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13591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626CF-DEBB-F04E-8E10-301A2EA66DAA}"/>
              </a:ext>
            </a:extLst>
          </p:cNvPr>
          <p:cNvSpPr>
            <a:spLocks noGrp="1"/>
          </p:cNvSpPr>
          <p:nvPr>
            <p:ph type="title"/>
          </p:nvPr>
        </p:nvSpPr>
        <p:spPr/>
        <p:txBody>
          <a:bodyPr/>
          <a:lstStyle/>
          <a:p>
            <a:r>
              <a:rPr lang="en-US" dirty="0"/>
              <a:t>How to Handle Non-unit Grids?</a:t>
            </a:r>
          </a:p>
        </p:txBody>
      </p:sp>
      <p:sp>
        <p:nvSpPr>
          <p:cNvPr id="3" name="Content Placeholder 2">
            <a:extLst>
              <a:ext uri="{FF2B5EF4-FFF2-40B4-BE49-F238E27FC236}">
                <a16:creationId xmlns:a16="http://schemas.microsoft.com/office/drawing/2014/main" id="{CE2C4295-C984-0F48-A492-4EB9DB5FAD7C}"/>
              </a:ext>
            </a:extLst>
          </p:cNvPr>
          <p:cNvSpPr>
            <a:spLocks noGrp="1"/>
          </p:cNvSpPr>
          <p:nvPr>
            <p:ph idx="1"/>
          </p:nvPr>
        </p:nvSpPr>
        <p:spPr/>
        <p:txBody>
          <a:bodyPr>
            <a:normAutofit/>
          </a:bodyPr>
          <a:lstStyle/>
          <a:p>
            <a:r>
              <a:rPr lang="en-US" b="1" dirty="0"/>
              <a:t>Practical maze routing (routing area) are non-unit</a:t>
            </a:r>
          </a:p>
          <a:p>
            <a:pPr lvl="1"/>
            <a:r>
              <a:rPr lang="en-US" dirty="0"/>
              <a:t>Wires should avoid going through high-congested areas</a:t>
            </a:r>
          </a:p>
          <a:p>
            <a:pPr lvl="1"/>
            <a:r>
              <a:rPr lang="en-US" dirty="0"/>
              <a:t>Wires should avoid going through blocked areas</a:t>
            </a:r>
          </a:p>
          <a:p>
            <a:pPr lvl="1"/>
            <a:r>
              <a:rPr lang="en-US" dirty="0"/>
              <a:t>Wires should avoid going through constrained areas</a:t>
            </a:r>
          </a:p>
          <a:p>
            <a:pPr lvl="1"/>
            <a:r>
              <a:rPr lang="en-US" dirty="0"/>
              <a:t>…</a:t>
            </a:r>
          </a:p>
          <a:p>
            <a:r>
              <a:rPr lang="en-US" b="1" dirty="0"/>
              <a:t>Can we apply maze routing algorithm still?</a:t>
            </a:r>
          </a:p>
          <a:p>
            <a:pPr lvl="1"/>
            <a:endParaRPr lang="en-US" dirty="0"/>
          </a:p>
        </p:txBody>
      </p:sp>
    </p:spTree>
    <p:extLst>
      <p:ext uri="{BB962C8B-B14F-4D97-AF65-F5344CB8AC3E}">
        <p14:creationId xmlns:p14="http://schemas.microsoft.com/office/powerpoint/2010/main" val="349503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DA6F7-10CB-F5DB-ABA9-C9310F65C374}"/>
              </a:ext>
            </a:extLst>
          </p:cNvPr>
          <p:cNvSpPr>
            <a:spLocks noGrp="1"/>
          </p:cNvSpPr>
          <p:nvPr>
            <p:ph type="title"/>
          </p:nvPr>
        </p:nvSpPr>
        <p:spPr/>
        <p:txBody>
          <a:bodyPr/>
          <a:lstStyle/>
          <a:p>
            <a:r>
              <a:rPr lang="en-US" dirty="0"/>
              <a:t>Routing Problem</a:t>
            </a:r>
          </a:p>
        </p:txBody>
      </p:sp>
      <p:pic>
        <p:nvPicPr>
          <p:cNvPr id="4" name="Picture 3">
            <a:extLst>
              <a:ext uri="{FF2B5EF4-FFF2-40B4-BE49-F238E27FC236}">
                <a16:creationId xmlns:a16="http://schemas.microsoft.com/office/drawing/2014/main" id="{8A64B4FC-DC74-BC2B-67B5-9C10DAEBEF47}"/>
              </a:ext>
            </a:extLst>
          </p:cNvPr>
          <p:cNvPicPr>
            <a:picLocks noChangeAspect="1"/>
          </p:cNvPicPr>
          <p:nvPr/>
        </p:nvPicPr>
        <p:blipFill>
          <a:blip r:embed="rId3"/>
          <a:stretch>
            <a:fillRect/>
          </a:stretch>
        </p:blipFill>
        <p:spPr>
          <a:xfrm>
            <a:off x="3448754" y="1466849"/>
            <a:ext cx="2647246" cy="4721124"/>
          </a:xfrm>
          <a:prstGeom prst="rect">
            <a:avLst/>
          </a:prstGeom>
        </p:spPr>
      </p:pic>
      <p:pic>
        <p:nvPicPr>
          <p:cNvPr id="1026" name="Picture 2" descr="Figure 1.1 from Timing-Driven Routing in VLSI Physical Design Under  Uncertainty | Semantic Scholar">
            <a:extLst>
              <a:ext uri="{FF2B5EF4-FFF2-40B4-BE49-F238E27FC236}">
                <a16:creationId xmlns:a16="http://schemas.microsoft.com/office/drawing/2014/main" id="{74D0E6FA-1A97-75AE-B4EA-957158E922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5286" y="2867487"/>
            <a:ext cx="4501782" cy="2084896"/>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a:extLst>
              <a:ext uri="{FF2B5EF4-FFF2-40B4-BE49-F238E27FC236}">
                <a16:creationId xmlns:a16="http://schemas.microsoft.com/office/drawing/2014/main" id="{5B9498EA-25A7-CCEF-74F0-FB87EDC20B5B}"/>
              </a:ext>
            </a:extLst>
          </p:cNvPr>
          <p:cNvSpPr/>
          <p:nvPr/>
        </p:nvSpPr>
        <p:spPr>
          <a:xfrm>
            <a:off x="6418555" y="2778711"/>
            <a:ext cx="4935245" cy="2254928"/>
          </a:xfrm>
          <a:prstGeom prst="wedgeRoundRectCallout">
            <a:avLst>
              <a:gd name="adj1" fmla="val -66183"/>
              <a:gd name="adj2" fmla="val 35313"/>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Marcus Brazil - Research Interests">
            <a:extLst>
              <a:ext uri="{FF2B5EF4-FFF2-40B4-BE49-F238E27FC236}">
                <a16:creationId xmlns:a16="http://schemas.microsoft.com/office/drawing/2014/main" id="{1534E9FC-FABA-97BA-D2B3-72FC3DE44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0915" y="2721961"/>
            <a:ext cx="2251107" cy="2369290"/>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a:extLst>
              <a:ext uri="{FF2B5EF4-FFF2-40B4-BE49-F238E27FC236}">
                <a16:creationId xmlns:a16="http://schemas.microsoft.com/office/drawing/2014/main" id="{7122F463-E699-4E03-0507-2A64294806F7}"/>
              </a:ext>
            </a:extLst>
          </p:cNvPr>
          <p:cNvSpPr/>
          <p:nvPr/>
        </p:nvSpPr>
        <p:spPr>
          <a:xfrm>
            <a:off x="764399" y="2629270"/>
            <a:ext cx="2647247" cy="2581922"/>
          </a:xfrm>
          <a:prstGeom prst="wedgeRoundRectCallout">
            <a:avLst>
              <a:gd name="adj1" fmla="val 59575"/>
              <a:gd name="adj2" fmla="val 47004"/>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68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86949-38E2-F84C-B40A-0E942A9E7D30}"/>
              </a:ext>
            </a:extLst>
          </p:cNvPr>
          <p:cNvSpPr>
            <a:spLocks noGrp="1"/>
          </p:cNvSpPr>
          <p:nvPr>
            <p:ph type="title"/>
          </p:nvPr>
        </p:nvSpPr>
        <p:spPr/>
        <p:txBody>
          <a:bodyPr/>
          <a:lstStyle/>
          <a:p>
            <a:r>
              <a:rPr lang="en-US" dirty="0"/>
              <a:t>Maze Router on Non-unit Grids</a:t>
            </a:r>
          </a:p>
        </p:txBody>
      </p:sp>
      <p:sp>
        <p:nvSpPr>
          <p:cNvPr id="4" name="Rectangle 2">
            <a:extLst>
              <a:ext uri="{FF2B5EF4-FFF2-40B4-BE49-F238E27FC236}">
                <a16:creationId xmlns:a16="http://schemas.microsoft.com/office/drawing/2014/main" id="{CA5F8457-A2B8-0E46-8F61-CF3DF9753E21}"/>
              </a:ext>
            </a:extLst>
          </p:cNvPr>
          <p:cNvSpPr>
            <a:spLocks noChangeArrowheads="1"/>
          </p:cNvSpPr>
          <p:nvPr/>
        </p:nvSpPr>
        <p:spPr bwMode="auto">
          <a:xfrm>
            <a:off x="1397000" y="2864643"/>
            <a:ext cx="2286000" cy="1128713"/>
          </a:xfrm>
          <a:prstGeom prst="rect">
            <a:avLst/>
          </a:prstGeom>
          <a:solidFill>
            <a:srgbClr val="FCFEB9"/>
          </a:solidFill>
          <a:ln w="50800">
            <a:noFill/>
            <a:miter lim="800000"/>
            <a:headEnd/>
            <a:tailEnd/>
          </a:ln>
          <a:effectLst/>
        </p:spPr>
        <p:txBody>
          <a:bodyPr wrap="none" anchor="ctr">
            <a:prstTxWarp prst="textNoShape">
              <a:avLst/>
            </a:prstTxWarp>
          </a:bodyPr>
          <a:lstStyle/>
          <a:p>
            <a:endParaRPr lang="en-US" dirty="0">
              <a:latin typeface="Arial Narrow"/>
            </a:endParaRPr>
          </a:p>
        </p:txBody>
      </p:sp>
      <p:grpSp>
        <p:nvGrpSpPr>
          <p:cNvPr id="5" name="Group 15">
            <a:extLst>
              <a:ext uri="{FF2B5EF4-FFF2-40B4-BE49-F238E27FC236}">
                <a16:creationId xmlns:a16="http://schemas.microsoft.com/office/drawing/2014/main" id="{2FF98391-9B35-2843-A384-27AC5EE5421A}"/>
              </a:ext>
            </a:extLst>
          </p:cNvPr>
          <p:cNvGrpSpPr>
            <a:grpSpLocks/>
          </p:cNvGrpSpPr>
          <p:nvPr/>
        </p:nvGrpSpPr>
        <p:grpSpPr bwMode="auto">
          <a:xfrm>
            <a:off x="838200" y="1774031"/>
            <a:ext cx="3556000" cy="3309938"/>
            <a:chOff x="336" y="904"/>
            <a:chExt cx="2240" cy="2780"/>
          </a:xfrm>
        </p:grpSpPr>
        <p:sp>
          <p:nvSpPr>
            <p:cNvPr id="6" name="Rectangle 4">
              <a:extLst>
                <a:ext uri="{FF2B5EF4-FFF2-40B4-BE49-F238E27FC236}">
                  <a16:creationId xmlns:a16="http://schemas.microsoft.com/office/drawing/2014/main" id="{38AAB971-001A-E94E-8FCD-5A09E4CBDB22}"/>
                </a:ext>
              </a:extLst>
            </p:cNvPr>
            <p:cNvSpPr>
              <a:spLocks noChangeArrowheads="1"/>
            </p:cNvSpPr>
            <p:nvPr/>
          </p:nvSpPr>
          <p:spPr bwMode="auto">
            <a:xfrm>
              <a:off x="336" y="904"/>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7" name="Line 5">
              <a:extLst>
                <a:ext uri="{FF2B5EF4-FFF2-40B4-BE49-F238E27FC236}">
                  <a16:creationId xmlns:a16="http://schemas.microsoft.com/office/drawing/2014/main" id="{7130E929-4B82-7947-BF9A-8253D1AC2BFA}"/>
                </a:ext>
              </a:extLst>
            </p:cNvPr>
            <p:cNvSpPr>
              <a:spLocks noChangeShapeType="1"/>
            </p:cNvSpPr>
            <p:nvPr/>
          </p:nvSpPr>
          <p:spPr bwMode="auto">
            <a:xfrm>
              <a:off x="348" y="135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 name="Line 6">
              <a:extLst>
                <a:ext uri="{FF2B5EF4-FFF2-40B4-BE49-F238E27FC236}">
                  <a16:creationId xmlns:a16="http://schemas.microsoft.com/office/drawing/2014/main" id="{4A2CF89C-1AAC-2B4B-997B-81A927F2655D}"/>
                </a:ext>
              </a:extLst>
            </p:cNvPr>
            <p:cNvSpPr>
              <a:spLocks noChangeShapeType="1"/>
            </p:cNvSpPr>
            <p:nvPr/>
          </p:nvSpPr>
          <p:spPr bwMode="auto">
            <a:xfrm>
              <a:off x="348" y="182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7">
              <a:extLst>
                <a:ext uri="{FF2B5EF4-FFF2-40B4-BE49-F238E27FC236}">
                  <a16:creationId xmlns:a16="http://schemas.microsoft.com/office/drawing/2014/main" id="{752CA3D7-407D-B24D-AE4E-88C556CB3F06}"/>
                </a:ext>
              </a:extLst>
            </p:cNvPr>
            <p:cNvSpPr>
              <a:spLocks noChangeShapeType="1"/>
            </p:cNvSpPr>
            <p:nvPr/>
          </p:nvSpPr>
          <p:spPr bwMode="auto">
            <a:xfrm>
              <a:off x="348" y="228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8">
              <a:extLst>
                <a:ext uri="{FF2B5EF4-FFF2-40B4-BE49-F238E27FC236}">
                  <a16:creationId xmlns:a16="http://schemas.microsoft.com/office/drawing/2014/main" id="{161F66BE-9C03-D747-B58C-CCCFD59A3C67}"/>
                </a:ext>
              </a:extLst>
            </p:cNvPr>
            <p:cNvSpPr>
              <a:spLocks noChangeShapeType="1"/>
            </p:cNvSpPr>
            <p:nvPr/>
          </p:nvSpPr>
          <p:spPr bwMode="auto">
            <a:xfrm>
              <a:off x="348" y="275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9">
              <a:extLst>
                <a:ext uri="{FF2B5EF4-FFF2-40B4-BE49-F238E27FC236}">
                  <a16:creationId xmlns:a16="http://schemas.microsoft.com/office/drawing/2014/main" id="{73A80300-9C04-0846-B912-E5378351637E}"/>
                </a:ext>
              </a:extLst>
            </p:cNvPr>
            <p:cNvSpPr>
              <a:spLocks noChangeShapeType="1"/>
            </p:cNvSpPr>
            <p:nvPr/>
          </p:nvSpPr>
          <p:spPr bwMode="auto">
            <a:xfrm>
              <a:off x="348" y="322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10">
              <a:extLst>
                <a:ext uri="{FF2B5EF4-FFF2-40B4-BE49-F238E27FC236}">
                  <a16:creationId xmlns:a16="http://schemas.microsoft.com/office/drawing/2014/main" id="{F98030C2-B3B4-5E4A-97E8-CB085E5FC339}"/>
                </a:ext>
              </a:extLst>
            </p:cNvPr>
            <p:cNvSpPr>
              <a:spLocks noChangeShapeType="1"/>
            </p:cNvSpPr>
            <p:nvPr/>
          </p:nvSpPr>
          <p:spPr bwMode="auto">
            <a:xfrm>
              <a:off x="700" y="916"/>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1">
              <a:extLst>
                <a:ext uri="{FF2B5EF4-FFF2-40B4-BE49-F238E27FC236}">
                  <a16:creationId xmlns:a16="http://schemas.microsoft.com/office/drawing/2014/main" id="{35B7CE19-018B-824E-B5F6-217CD3DDB9F7}"/>
                </a:ext>
              </a:extLst>
            </p:cNvPr>
            <p:cNvSpPr>
              <a:spLocks noChangeShapeType="1"/>
            </p:cNvSpPr>
            <p:nvPr/>
          </p:nvSpPr>
          <p:spPr bwMode="auto">
            <a:xfrm>
              <a:off x="104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2">
              <a:extLst>
                <a:ext uri="{FF2B5EF4-FFF2-40B4-BE49-F238E27FC236}">
                  <a16:creationId xmlns:a16="http://schemas.microsoft.com/office/drawing/2014/main" id="{3D6D3E2F-3878-8A44-9A51-3117D398290E}"/>
                </a:ext>
              </a:extLst>
            </p:cNvPr>
            <p:cNvSpPr>
              <a:spLocks noChangeShapeType="1"/>
            </p:cNvSpPr>
            <p:nvPr/>
          </p:nvSpPr>
          <p:spPr bwMode="auto">
            <a:xfrm>
              <a:off x="1420"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3">
              <a:extLst>
                <a:ext uri="{FF2B5EF4-FFF2-40B4-BE49-F238E27FC236}">
                  <a16:creationId xmlns:a16="http://schemas.microsoft.com/office/drawing/2014/main" id="{570F3EF8-DB12-1247-A0C0-3AD716B53E98}"/>
                </a:ext>
              </a:extLst>
            </p:cNvPr>
            <p:cNvSpPr>
              <a:spLocks noChangeShapeType="1"/>
            </p:cNvSpPr>
            <p:nvPr/>
          </p:nvSpPr>
          <p:spPr bwMode="auto">
            <a:xfrm>
              <a:off x="1780"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4">
              <a:extLst>
                <a:ext uri="{FF2B5EF4-FFF2-40B4-BE49-F238E27FC236}">
                  <a16:creationId xmlns:a16="http://schemas.microsoft.com/office/drawing/2014/main" id="{AF3E914F-79C4-094E-8AD4-9CBACDB8D9C8}"/>
                </a:ext>
              </a:extLst>
            </p:cNvPr>
            <p:cNvSpPr>
              <a:spLocks noChangeShapeType="1"/>
            </p:cNvSpPr>
            <p:nvPr/>
          </p:nvSpPr>
          <p:spPr bwMode="auto">
            <a:xfrm>
              <a:off x="2140"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7" name="Rectangle 16">
            <a:extLst>
              <a:ext uri="{FF2B5EF4-FFF2-40B4-BE49-F238E27FC236}">
                <a16:creationId xmlns:a16="http://schemas.microsoft.com/office/drawing/2014/main" id="{91CF2DAE-6CF2-F840-A327-851DCC5CC8B0}"/>
              </a:ext>
            </a:extLst>
          </p:cNvPr>
          <p:cNvSpPr>
            <a:spLocks noChangeArrowheads="1"/>
          </p:cNvSpPr>
          <p:nvPr/>
        </p:nvSpPr>
        <p:spPr bwMode="auto">
          <a:xfrm>
            <a:off x="1516063" y="2416969"/>
            <a:ext cx="323006"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S</a:t>
            </a:r>
          </a:p>
        </p:txBody>
      </p:sp>
      <p:sp>
        <p:nvSpPr>
          <p:cNvPr id="18" name="Rectangle 17">
            <a:extLst>
              <a:ext uri="{FF2B5EF4-FFF2-40B4-BE49-F238E27FC236}">
                <a16:creationId xmlns:a16="http://schemas.microsoft.com/office/drawing/2014/main" id="{B4997C86-44DC-3A4C-AF38-6F2364527634}"/>
              </a:ext>
            </a:extLst>
          </p:cNvPr>
          <p:cNvSpPr>
            <a:spLocks noChangeArrowheads="1"/>
          </p:cNvSpPr>
          <p:nvPr/>
        </p:nvSpPr>
        <p:spPr bwMode="auto">
          <a:xfrm>
            <a:off x="3211513" y="4145756"/>
            <a:ext cx="31123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T</a:t>
            </a:r>
          </a:p>
        </p:txBody>
      </p:sp>
      <p:sp>
        <p:nvSpPr>
          <p:cNvPr id="19" name="Rectangle 20">
            <a:extLst>
              <a:ext uri="{FF2B5EF4-FFF2-40B4-BE49-F238E27FC236}">
                <a16:creationId xmlns:a16="http://schemas.microsoft.com/office/drawing/2014/main" id="{03F524CB-A967-E84B-AC87-B49C0A33D2EA}"/>
              </a:ext>
            </a:extLst>
          </p:cNvPr>
          <p:cNvSpPr>
            <a:spLocks noChangeArrowheads="1"/>
          </p:cNvSpPr>
          <p:nvPr/>
        </p:nvSpPr>
        <p:spPr bwMode="auto">
          <a:xfrm>
            <a:off x="1514369" y="2984677"/>
            <a:ext cx="2034212" cy="366767"/>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b="1" dirty="0">
                <a:solidFill>
                  <a:schemeClr val="accent1"/>
                </a:solidFill>
                <a:latin typeface="Arial Narrow"/>
              </a:rPr>
              <a:t>  3       3          3        3</a:t>
            </a:r>
          </a:p>
        </p:txBody>
      </p:sp>
      <p:sp>
        <p:nvSpPr>
          <p:cNvPr id="20" name="Rectangle 21">
            <a:extLst>
              <a:ext uri="{FF2B5EF4-FFF2-40B4-BE49-F238E27FC236}">
                <a16:creationId xmlns:a16="http://schemas.microsoft.com/office/drawing/2014/main" id="{500B4022-A63B-004C-A9A7-96B57C73BB27}"/>
              </a:ext>
            </a:extLst>
          </p:cNvPr>
          <p:cNvSpPr>
            <a:spLocks noChangeArrowheads="1"/>
          </p:cNvSpPr>
          <p:nvPr/>
        </p:nvSpPr>
        <p:spPr bwMode="auto">
          <a:xfrm>
            <a:off x="1517919" y="3499313"/>
            <a:ext cx="2087111" cy="366767"/>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b="1" dirty="0">
                <a:solidFill>
                  <a:schemeClr val="accent1"/>
                </a:solidFill>
                <a:latin typeface="Arial Narrow"/>
              </a:rPr>
              <a:t>  3       3          3        3 </a:t>
            </a:r>
          </a:p>
        </p:txBody>
      </p:sp>
      <p:cxnSp>
        <p:nvCxnSpPr>
          <p:cNvPr id="21" name="Straight Arrow Connector 20">
            <a:extLst>
              <a:ext uri="{FF2B5EF4-FFF2-40B4-BE49-F238E27FC236}">
                <a16:creationId xmlns:a16="http://schemas.microsoft.com/office/drawing/2014/main" id="{5735E938-90D1-8D44-9CC2-BEFB3536EC88}"/>
              </a:ext>
            </a:extLst>
          </p:cNvPr>
          <p:cNvCxnSpPr>
            <a:cxnSpLocks/>
          </p:cNvCxnSpPr>
          <p:nvPr/>
        </p:nvCxnSpPr>
        <p:spPr bwMode="auto">
          <a:xfrm flipH="1" flipV="1">
            <a:off x="3749713" y="3993357"/>
            <a:ext cx="1122209" cy="929773"/>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sp>
        <p:nvSpPr>
          <p:cNvPr id="22" name="Content Placeholder 2">
            <a:extLst>
              <a:ext uri="{FF2B5EF4-FFF2-40B4-BE49-F238E27FC236}">
                <a16:creationId xmlns:a16="http://schemas.microsoft.com/office/drawing/2014/main" id="{D463A9A2-783B-7949-AD2A-D43D28741A47}"/>
              </a:ext>
            </a:extLst>
          </p:cNvPr>
          <p:cNvSpPr>
            <a:spLocks noGrp="1"/>
          </p:cNvSpPr>
          <p:nvPr>
            <p:ph idx="1"/>
          </p:nvPr>
        </p:nvSpPr>
        <p:spPr>
          <a:xfrm>
            <a:off x="4871922" y="1466849"/>
            <a:ext cx="6481877" cy="4710113"/>
          </a:xfrm>
        </p:spPr>
        <p:txBody>
          <a:bodyPr/>
          <a:lstStyle/>
          <a:p>
            <a:r>
              <a:rPr lang="en-US" b="1" dirty="0"/>
              <a:t>Old problem</a:t>
            </a:r>
          </a:p>
          <a:p>
            <a:pPr lvl="1"/>
            <a:r>
              <a:rPr lang="en-US" dirty="0"/>
              <a:t>Each cell in grid costs the </a:t>
            </a:r>
            <a:r>
              <a:rPr lang="en-US" b="1" dirty="0"/>
              <a:t>same </a:t>
            </a:r>
            <a:r>
              <a:rPr lang="en-US" dirty="0"/>
              <a:t>to cross it with a wire</a:t>
            </a:r>
          </a:p>
          <a:p>
            <a:pPr lvl="1"/>
            <a:r>
              <a:rPr lang="en-US" dirty="0"/>
              <a:t>Cost ==1,  unit-cost</a:t>
            </a:r>
          </a:p>
          <a:p>
            <a:pPr lvl="1"/>
            <a:r>
              <a:rPr lang="en-US" dirty="0"/>
              <a:t>Is this </a:t>
            </a:r>
            <a:r>
              <a:rPr lang="en-US" b="1" i="1" dirty="0"/>
              <a:t>necessary</a:t>
            </a:r>
            <a:r>
              <a:rPr lang="en-US" dirty="0"/>
              <a:t>? No!</a:t>
            </a:r>
          </a:p>
          <a:p>
            <a:r>
              <a:rPr lang="en-US" b="1" dirty="0"/>
              <a:t>Now, in practice</a:t>
            </a:r>
          </a:p>
          <a:p>
            <a:pPr lvl="1"/>
            <a:r>
              <a:rPr lang="en-US" dirty="0"/>
              <a:t> Given grid,  Source and target</a:t>
            </a:r>
          </a:p>
          <a:p>
            <a:pPr lvl="1"/>
            <a:r>
              <a:rPr lang="en-US" dirty="0"/>
              <a:t> Different weights for each cell</a:t>
            </a:r>
          </a:p>
          <a:p>
            <a:r>
              <a:rPr lang="en-US" b="1" dirty="0"/>
              <a:t>Problem formulation</a:t>
            </a:r>
          </a:p>
          <a:p>
            <a:pPr lvl="1"/>
            <a:r>
              <a:rPr lang="en-US" dirty="0"/>
              <a:t>Find </a:t>
            </a:r>
            <a:r>
              <a:rPr lang="en-US" dirty="0">
                <a:solidFill>
                  <a:srgbClr val="FF0000"/>
                </a:solidFill>
              </a:rPr>
              <a:t>minimum cost path </a:t>
            </a:r>
            <a:r>
              <a:rPr lang="en-US" dirty="0"/>
              <a:t>(i.e., shortest path) connecting source and target.</a:t>
            </a:r>
          </a:p>
        </p:txBody>
      </p:sp>
    </p:spTree>
    <p:extLst>
      <p:ext uri="{BB962C8B-B14F-4D97-AF65-F5344CB8AC3E}">
        <p14:creationId xmlns:p14="http://schemas.microsoft.com/office/powerpoint/2010/main" val="3756775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
            <a:extLst>
              <a:ext uri="{FF2B5EF4-FFF2-40B4-BE49-F238E27FC236}">
                <a16:creationId xmlns:a16="http://schemas.microsoft.com/office/drawing/2014/main" id="{F10D060C-A253-1A41-AE6C-3DA9A3276612}"/>
              </a:ext>
            </a:extLst>
          </p:cNvPr>
          <p:cNvSpPr>
            <a:spLocks noChangeArrowheads="1"/>
          </p:cNvSpPr>
          <p:nvPr/>
        </p:nvSpPr>
        <p:spPr bwMode="auto">
          <a:xfrm>
            <a:off x="3140033" y="3993356"/>
            <a:ext cx="562018" cy="542924"/>
          </a:xfrm>
          <a:prstGeom prst="rect">
            <a:avLst/>
          </a:prstGeom>
          <a:solidFill>
            <a:schemeClr val="accent6">
              <a:lumMod val="20000"/>
              <a:lumOff val="80000"/>
            </a:schemeClr>
          </a:solidFill>
          <a:ln w="50800">
            <a:solidFill>
              <a:schemeClr val="accent6">
                <a:lumMod val="20000"/>
                <a:lumOff val="80000"/>
              </a:schemeClr>
            </a:solidFill>
            <a:miter lim="800000"/>
            <a:headEnd/>
            <a:tailEnd/>
          </a:ln>
          <a:effectLst/>
        </p:spPr>
        <p:txBody>
          <a:bodyPr wrap="none" anchor="ctr">
            <a:prstTxWarp prst="textNoShape">
              <a:avLst/>
            </a:prstTxWarp>
          </a:bodyPr>
          <a:lstStyle/>
          <a:p>
            <a:endParaRPr lang="en-US" dirty="0">
              <a:latin typeface="Arial Narrow"/>
            </a:endParaRPr>
          </a:p>
        </p:txBody>
      </p:sp>
      <p:sp>
        <p:nvSpPr>
          <p:cNvPr id="23" name="Rectangle 2">
            <a:extLst>
              <a:ext uri="{FF2B5EF4-FFF2-40B4-BE49-F238E27FC236}">
                <a16:creationId xmlns:a16="http://schemas.microsoft.com/office/drawing/2014/main" id="{17233DB4-D671-FB4E-809C-4B72B0B1E9E2}"/>
              </a:ext>
            </a:extLst>
          </p:cNvPr>
          <p:cNvSpPr>
            <a:spLocks noChangeArrowheads="1"/>
          </p:cNvSpPr>
          <p:nvPr/>
        </p:nvSpPr>
        <p:spPr bwMode="auto">
          <a:xfrm rot="5400000">
            <a:off x="2950368" y="3092452"/>
            <a:ext cx="2214561" cy="673096"/>
          </a:xfrm>
          <a:prstGeom prst="rect">
            <a:avLst/>
          </a:prstGeom>
          <a:solidFill>
            <a:schemeClr val="accent6">
              <a:lumMod val="20000"/>
              <a:lumOff val="80000"/>
            </a:schemeClr>
          </a:solidFill>
          <a:ln w="50800">
            <a:solidFill>
              <a:schemeClr val="accent6">
                <a:lumMod val="20000"/>
                <a:lumOff val="80000"/>
              </a:schemeClr>
            </a:solidFill>
            <a:miter lim="800000"/>
            <a:headEnd/>
            <a:tailEnd/>
          </a:ln>
          <a:effectLst/>
        </p:spPr>
        <p:txBody>
          <a:bodyPr wrap="none" anchor="ctr">
            <a:prstTxWarp prst="textNoShape">
              <a:avLst/>
            </a:prstTxWarp>
          </a:bodyPr>
          <a:lstStyle/>
          <a:p>
            <a:endParaRPr lang="en-US" dirty="0">
              <a:latin typeface="Arial Narrow"/>
            </a:endParaRPr>
          </a:p>
        </p:txBody>
      </p:sp>
      <p:sp>
        <p:nvSpPr>
          <p:cNvPr id="2" name="Title 1">
            <a:extLst>
              <a:ext uri="{FF2B5EF4-FFF2-40B4-BE49-F238E27FC236}">
                <a16:creationId xmlns:a16="http://schemas.microsoft.com/office/drawing/2014/main" id="{BE286949-38E2-F84C-B40A-0E942A9E7D30}"/>
              </a:ext>
            </a:extLst>
          </p:cNvPr>
          <p:cNvSpPr>
            <a:spLocks noGrp="1"/>
          </p:cNvSpPr>
          <p:nvPr>
            <p:ph type="title"/>
          </p:nvPr>
        </p:nvSpPr>
        <p:spPr/>
        <p:txBody>
          <a:bodyPr/>
          <a:lstStyle/>
          <a:p>
            <a:r>
              <a:rPr lang="en-US" dirty="0"/>
              <a:t>Maze Router on Non-unit Grids (cont’d)</a:t>
            </a:r>
          </a:p>
        </p:txBody>
      </p:sp>
      <p:sp>
        <p:nvSpPr>
          <p:cNvPr id="4" name="Rectangle 2">
            <a:extLst>
              <a:ext uri="{FF2B5EF4-FFF2-40B4-BE49-F238E27FC236}">
                <a16:creationId xmlns:a16="http://schemas.microsoft.com/office/drawing/2014/main" id="{CA5F8457-A2B8-0E46-8F61-CF3DF9753E21}"/>
              </a:ext>
            </a:extLst>
          </p:cNvPr>
          <p:cNvSpPr>
            <a:spLocks noChangeArrowheads="1"/>
          </p:cNvSpPr>
          <p:nvPr/>
        </p:nvSpPr>
        <p:spPr bwMode="auto">
          <a:xfrm>
            <a:off x="1397000" y="2321721"/>
            <a:ext cx="2286000" cy="559468"/>
          </a:xfrm>
          <a:prstGeom prst="rect">
            <a:avLst/>
          </a:prstGeom>
          <a:solidFill>
            <a:schemeClr val="accent6">
              <a:lumMod val="20000"/>
              <a:lumOff val="80000"/>
            </a:schemeClr>
          </a:solidFill>
          <a:ln w="50800">
            <a:solidFill>
              <a:schemeClr val="accent6">
                <a:lumMod val="20000"/>
                <a:lumOff val="80000"/>
              </a:schemeClr>
            </a:solidFill>
            <a:miter lim="800000"/>
            <a:headEnd/>
            <a:tailEnd/>
          </a:ln>
          <a:effectLst/>
        </p:spPr>
        <p:txBody>
          <a:bodyPr wrap="none" anchor="ctr">
            <a:prstTxWarp prst="textNoShape">
              <a:avLst/>
            </a:prstTxWarp>
          </a:bodyPr>
          <a:lstStyle/>
          <a:p>
            <a:endParaRPr lang="en-US" dirty="0">
              <a:latin typeface="Arial Narrow"/>
            </a:endParaRPr>
          </a:p>
        </p:txBody>
      </p:sp>
      <p:sp>
        <p:nvSpPr>
          <p:cNvPr id="6" name="Rectangle 4">
            <a:extLst>
              <a:ext uri="{FF2B5EF4-FFF2-40B4-BE49-F238E27FC236}">
                <a16:creationId xmlns:a16="http://schemas.microsoft.com/office/drawing/2014/main" id="{38AAB971-001A-E94E-8FCD-5A09E4CBDB22}"/>
              </a:ext>
            </a:extLst>
          </p:cNvPr>
          <p:cNvSpPr>
            <a:spLocks noChangeArrowheads="1"/>
          </p:cNvSpPr>
          <p:nvPr/>
        </p:nvSpPr>
        <p:spPr bwMode="auto">
          <a:xfrm>
            <a:off x="838200" y="1774031"/>
            <a:ext cx="3556000" cy="3309938"/>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7" name="Line 5">
            <a:extLst>
              <a:ext uri="{FF2B5EF4-FFF2-40B4-BE49-F238E27FC236}">
                <a16:creationId xmlns:a16="http://schemas.microsoft.com/office/drawing/2014/main" id="{7130E929-4B82-7947-BF9A-8253D1AC2BFA}"/>
              </a:ext>
            </a:extLst>
          </p:cNvPr>
          <p:cNvSpPr>
            <a:spLocks noChangeShapeType="1"/>
          </p:cNvSpPr>
          <p:nvPr/>
        </p:nvSpPr>
        <p:spPr bwMode="auto">
          <a:xfrm>
            <a:off x="857250" y="2307431"/>
            <a:ext cx="3517900"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 name="Line 6">
            <a:extLst>
              <a:ext uri="{FF2B5EF4-FFF2-40B4-BE49-F238E27FC236}">
                <a16:creationId xmlns:a16="http://schemas.microsoft.com/office/drawing/2014/main" id="{4A2CF89C-1AAC-2B4B-997B-81A927F2655D}"/>
              </a:ext>
            </a:extLst>
          </p:cNvPr>
          <p:cNvSpPr>
            <a:spLocks noChangeShapeType="1"/>
          </p:cNvSpPr>
          <p:nvPr/>
        </p:nvSpPr>
        <p:spPr bwMode="auto">
          <a:xfrm>
            <a:off x="857250" y="2864644"/>
            <a:ext cx="3517900"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7">
            <a:extLst>
              <a:ext uri="{FF2B5EF4-FFF2-40B4-BE49-F238E27FC236}">
                <a16:creationId xmlns:a16="http://schemas.microsoft.com/office/drawing/2014/main" id="{752CA3D7-407D-B24D-AE4E-88C556CB3F06}"/>
              </a:ext>
            </a:extLst>
          </p:cNvPr>
          <p:cNvSpPr>
            <a:spLocks noChangeShapeType="1"/>
          </p:cNvSpPr>
          <p:nvPr/>
        </p:nvSpPr>
        <p:spPr bwMode="auto">
          <a:xfrm>
            <a:off x="857250" y="3421856"/>
            <a:ext cx="3517900"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8">
            <a:extLst>
              <a:ext uri="{FF2B5EF4-FFF2-40B4-BE49-F238E27FC236}">
                <a16:creationId xmlns:a16="http://schemas.microsoft.com/office/drawing/2014/main" id="{161F66BE-9C03-D747-B58C-CCCFD59A3C67}"/>
              </a:ext>
            </a:extLst>
          </p:cNvPr>
          <p:cNvSpPr>
            <a:spLocks noChangeShapeType="1"/>
          </p:cNvSpPr>
          <p:nvPr/>
        </p:nvSpPr>
        <p:spPr bwMode="auto">
          <a:xfrm>
            <a:off x="857250" y="3979069"/>
            <a:ext cx="3517900"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9">
            <a:extLst>
              <a:ext uri="{FF2B5EF4-FFF2-40B4-BE49-F238E27FC236}">
                <a16:creationId xmlns:a16="http://schemas.microsoft.com/office/drawing/2014/main" id="{73A80300-9C04-0846-B912-E5378351637E}"/>
              </a:ext>
            </a:extLst>
          </p:cNvPr>
          <p:cNvSpPr>
            <a:spLocks noChangeShapeType="1"/>
          </p:cNvSpPr>
          <p:nvPr/>
        </p:nvSpPr>
        <p:spPr bwMode="auto">
          <a:xfrm>
            <a:off x="857250" y="4536281"/>
            <a:ext cx="3517900"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10">
            <a:extLst>
              <a:ext uri="{FF2B5EF4-FFF2-40B4-BE49-F238E27FC236}">
                <a16:creationId xmlns:a16="http://schemas.microsoft.com/office/drawing/2014/main" id="{F98030C2-B3B4-5E4A-97E8-CB085E5FC339}"/>
              </a:ext>
            </a:extLst>
          </p:cNvPr>
          <p:cNvSpPr>
            <a:spLocks noChangeShapeType="1"/>
          </p:cNvSpPr>
          <p:nvPr/>
        </p:nvSpPr>
        <p:spPr bwMode="auto">
          <a:xfrm>
            <a:off x="1416050" y="1788319"/>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1">
            <a:extLst>
              <a:ext uri="{FF2B5EF4-FFF2-40B4-BE49-F238E27FC236}">
                <a16:creationId xmlns:a16="http://schemas.microsoft.com/office/drawing/2014/main" id="{35B7CE19-018B-824E-B5F6-217CD3DDB9F7}"/>
              </a:ext>
            </a:extLst>
          </p:cNvPr>
          <p:cNvSpPr>
            <a:spLocks noChangeShapeType="1"/>
          </p:cNvSpPr>
          <p:nvPr/>
        </p:nvSpPr>
        <p:spPr bwMode="auto">
          <a:xfrm>
            <a:off x="1968500" y="1774031"/>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2">
            <a:extLst>
              <a:ext uri="{FF2B5EF4-FFF2-40B4-BE49-F238E27FC236}">
                <a16:creationId xmlns:a16="http://schemas.microsoft.com/office/drawing/2014/main" id="{3D6D3E2F-3878-8A44-9A51-3117D398290E}"/>
              </a:ext>
            </a:extLst>
          </p:cNvPr>
          <p:cNvSpPr>
            <a:spLocks noChangeShapeType="1"/>
          </p:cNvSpPr>
          <p:nvPr/>
        </p:nvSpPr>
        <p:spPr bwMode="auto">
          <a:xfrm>
            <a:off x="2559050" y="1774031"/>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3">
            <a:extLst>
              <a:ext uri="{FF2B5EF4-FFF2-40B4-BE49-F238E27FC236}">
                <a16:creationId xmlns:a16="http://schemas.microsoft.com/office/drawing/2014/main" id="{570F3EF8-DB12-1247-A0C0-3AD716B53E98}"/>
              </a:ext>
            </a:extLst>
          </p:cNvPr>
          <p:cNvSpPr>
            <a:spLocks noChangeShapeType="1"/>
          </p:cNvSpPr>
          <p:nvPr/>
        </p:nvSpPr>
        <p:spPr bwMode="auto">
          <a:xfrm>
            <a:off x="3130550" y="1774031"/>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4">
            <a:extLst>
              <a:ext uri="{FF2B5EF4-FFF2-40B4-BE49-F238E27FC236}">
                <a16:creationId xmlns:a16="http://schemas.microsoft.com/office/drawing/2014/main" id="{AF3E914F-79C4-094E-8AD4-9CBACDB8D9C8}"/>
              </a:ext>
            </a:extLst>
          </p:cNvPr>
          <p:cNvSpPr>
            <a:spLocks noChangeShapeType="1"/>
          </p:cNvSpPr>
          <p:nvPr/>
        </p:nvSpPr>
        <p:spPr bwMode="auto">
          <a:xfrm>
            <a:off x="3702050" y="1774031"/>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Rectangle 16">
            <a:extLst>
              <a:ext uri="{FF2B5EF4-FFF2-40B4-BE49-F238E27FC236}">
                <a16:creationId xmlns:a16="http://schemas.microsoft.com/office/drawing/2014/main" id="{91CF2DAE-6CF2-F840-A327-851DCC5CC8B0}"/>
              </a:ext>
            </a:extLst>
          </p:cNvPr>
          <p:cNvSpPr>
            <a:spLocks noChangeArrowheads="1"/>
          </p:cNvSpPr>
          <p:nvPr/>
        </p:nvSpPr>
        <p:spPr bwMode="auto">
          <a:xfrm>
            <a:off x="1516063" y="2416969"/>
            <a:ext cx="323006"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S</a:t>
            </a:r>
          </a:p>
        </p:txBody>
      </p:sp>
      <p:sp>
        <p:nvSpPr>
          <p:cNvPr id="18" name="Rectangle 17">
            <a:extLst>
              <a:ext uri="{FF2B5EF4-FFF2-40B4-BE49-F238E27FC236}">
                <a16:creationId xmlns:a16="http://schemas.microsoft.com/office/drawing/2014/main" id="{B4997C86-44DC-3A4C-AF38-6F2364527634}"/>
              </a:ext>
            </a:extLst>
          </p:cNvPr>
          <p:cNvSpPr>
            <a:spLocks noChangeArrowheads="1"/>
          </p:cNvSpPr>
          <p:nvPr/>
        </p:nvSpPr>
        <p:spPr bwMode="auto">
          <a:xfrm>
            <a:off x="3251158" y="4055751"/>
            <a:ext cx="31123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T</a:t>
            </a:r>
          </a:p>
        </p:txBody>
      </p:sp>
      <p:sp>
        <p:nvSpPr>
          <p:cNvPr id="19" name="Rectangle 20">
            <a:extLst>
              <a:ext uri="{FF2B5EF4-FFF2-40B4-BE49-F238E27FC236}">
                <a16:creationId xmlns:a16="http://schemas.microsoft.com/office/drawing/2014/main" id="{03F524CB-A967-E84B-AC87-B49C0A33D2EA}"/>
              </a:ext>
            </a:extLst>
          </p:cNvPr>
          <p:cNvSpPr>
            <a:spLocks noChangeArrowheads="1"/>
          </p:cNvSpPr>
          <p:nvPr/>
        </p:nvSpPr>
        <p:spPr bwMode="auto">
          <a:xfrm>
            <a:off x="1514369" y="2984677"/>
            <a:ext cx="2034212" cy="366767"/>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b="1" dirty="0">
                <a:solidFill>
                  <a:schemeClr val="accent1"/>
                </a:solidFill>
                <a:latin typeface="Arial Narrow"/>
              </a:rPr>
              <a:t>  3       3          3        3</a:t>
            </a:r>
          </a:p>
        </p:txBody>
      </p:sp>
      <p:sp>
        <p:nvSpPr>
          <p:cNvPr id="20" name="Rectangle 21">
            <a:extLst>
              <a:ext uri="{FF2B5EF4-FFF2-40B4-BE49-F238E27FC236}">
                <a16:creationId xmlns:a16="http://schemas.microsoft.com/office/drawing/2014/main" id="{500B4022-A63B-004C-A9A7-96B57C73BB27}"/>
              </a:ext>
            </a:extLst>
          </p:cNvPr>
          <p:cNvSpPr>
            <a:spLocks noChangeArrowheads="1"/>
          </p:cNvSpPr>
          <p:nvPr/>
        </p:nvSpPr>
        <p:spPr bwMode="auto">
          <a:xfrm>
            <a:off x="1517919" y="3499313"/>
            <a:ext cx="2087111" cy="366767"/>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b="1" dirty="0">
                <a:solidFill>
                  <a:schemeClr val="accent1"/>
                </a:solidFill>
                <a:latin typeface="Arial Narrow"/>
              </a:rPr>
              <a:t>  3       3          3        3 </a:t>
            </a:r>
          </a:p>
        </p:txBody>
      </p:sp>
      <p:cxnSp>
        <p:nvCxnSpPr>
          <p:cNvPr id="21" name="Straight Arrow Connector 20">
            <a:extLst>
              <a:ext uri="{FF2B5EF4-FFF2-40B4-BE49-F238E27FC236}">
                <a16:creationId xmlns:a16="http://schemas.microsoft.com/office/drawing/2014/main" id="{5735E938-90D1-8D44-9CC2-BEFB3536EC88}"/>
              </a:ext>
            </a:extLst>
          </p:cNvPr>
          <p:cNvCxnSpPr>
            <a:cxnSpLocks/>
          </p:cNvCxnSpPr>
          <p:nvPr/>
        </p:nvCxnSpPr>
        <p:spPr bwMode="auto">
          <a:xfrm flipH="1" flipV="1">
            <a:off x="3781457" y="4062055"/>
            <a:ext cx="1122209" cy="929773"/>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sp>
        <p:nvSpPr>
          <p:cNvPr id="22" name="Content Placeholder 2">
            <a:extLst>
              <a:ext uri="{FF2B5EF4-FFF2-40B4-BE49-F238E27FC236}">
                <a16:creationId xmlns:a16="http://schemas.microsoft.com/office/drawing/2014/main" id="{D463A9A2-783B-7949-AD2A-D43D28741A47}"/>
              </a:ext>
            </a:extLst>
          </p:cNvPr>
          <p:cNvSpPr>
            <a:spLocks noGrp="1"/>
          </p:cNvSpPr>
          <p:nvPr>
            <p:ph idx="1"/>
          </p:nvPr>
        </p:nvSpPr>
        <p:spPr>
          <a:xfrm>
            <a:off x="4871922" y="1466849"/>
            <a:ext cx="6481877" cy="4710113"/>
          </a:xfrm>
        </p:spPr>
        <p:txBody>
          <a:bodyPr/>
          <a:lstStyle/>
          <a:p>
            <a:r>
              <a:rPr lang="en-US" b="1" dirty="0"/>
              <a:t>Old problem</a:t>
            </a:r>
          </a:p>
          <a:p>
            <a:pPr lvl="1"/>
            <a:r>
              <a:rPr lang="en-US" dirty="0"/>
              <a:t>Each cell in grid costs the </a:t>
            </a:r>
            <a:r>
              <a:rPr lang="en-US" b="1" dirty="0"/>
              <a:t>same </a:t>
            </a:r>
            <a:r>
              <a:rPr lang="en-US" dirty="0"/>
              <a:t>to cross it with a wire</a:t>
            </a:r>
          </a:p>
          <a:p>
            <a:pPr lvl="1"/>
            <a:r>
              <a:rPr lang="en-US" dirty="0"/>
              <a:t>Cost ==1,  unit-cost</a:t>
            </a:r>
          </a:p>
          <a:p>
            <a:pPr lvl="1"/>
            <a:r>
              <a:rPr lang="en-US" dirty="0"/>
              <a:t>Is this </a:t>
            </a:r>
            <a:r>
              <a:rPr lang="en-US" b="1" i="1" dirty="0"/>
              <a:t>necessary</a:t>
            </a:r>
            <a:r>
              <a:rPr lang="en-US" dirty="0"/>
              <a:t>? No!</a:t>
            </a:r>
          </a:p>
          <a:p>
            <a:r>
              <a:rPr lang="en-US" b="1" dirty="0"/>
              <a:t>Now, in practice</a:t>
            </a:r>
          </a:p>
          <a:p>
            <a:pPr lvl="1"/>
            <a:r>
              <a:rPr lang="en-US" dirty="0"/>
              <a:t> Given grid,  Source and target</a:t>
            </a:r>
          </a:p>
          <a:p>
            <a:pPr lvl="1"/>
            <a:r>
              <a:rPr lang="en-US" dirty="0"/>
              <a:t> Different weights for each cell</a:t>
            </a:r>
          </a:p>
          <a:p>
            <a:r>
              <a:rPr lang="en-US" b="1" dirty="0"/>
              <a:t>Problem formulation</a:t>
            </a:r>
          </a:p>
          <a:p>
            <a:pPr lvl="1"/>
            <a:r>
              <a:rPr lang="en-US" dirty="0"/>
              <a:t>Find </a:t>
            </a:r>
            <a:r>
              <a:rPr lang="en-US" dirty="0">
                <a:solidFill>
                  <a:srgbClr val="FF0000"/>
                </a:solidFill>
              </a:rPr>
              <a:t>minimum cost path </a:t>
            </a:r>
            <a:r>
              <a:rPr lang="en-US" dirty="0"/>
              <a:t>(i.e., shortest path) connecting source and target.</a:t>
            </a:r>
          </a:p>
        </p:txBody>
      </p:sp>
    </p:spTree>
    <p:extLst>
      <p:ext uri="{BB962C8B-B14F-4D97-AF65-F5344CB8AC3E}">
        <p14:creationId xmlns:p14="http://schemas.microsoft.com/office/powerpoint/2010/main" val="980485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C68FCA-3786-744C-BB6B-090AD47EE6E2}"/>
              </a:ext>
            </a:extLst>
          </p:cNvPr>
          <p:cNvSpPr>
            <a:spLocks noGrp="1"/>
          </p:cNvSpPr>
          <p:nvPr>
            <p:ph type="sldNum" sz="quarter" idx="12"/>
          </p:nvPr>
        </p:nvSpPr>
        <p:spPr/>
        <p:txBody>
          <a:bodyPr/>
          <a:lstStyle/>
          <a:p>
            <a:fld id="{4E77BC79-9480-1042-96E1-82B94DA0811E}" type="slidenum">
              <a:rPr lang="en-US" smtClean="0"/>
              <a:t>32</a:t>
            </a:fld>
            <a:endParaRPr lang="en-US"/>
          </a:p>
        </p:txBody>
      </p:sp>
      <p:sp>
        <p:nvSpPr>
          <p:cNvPr id="3" name="Title 2">
            <a:extLst>
              <a:ext uri="{FF2B5EF4-FFF2-40B4-BE49-F238E27FC236}">
                <a16:creationId xmlns:a16="http://schemas.microsoft.com/office/drawing/2014/main" id="{B048C33F-8799-E341-A2C1-8B207B4E0AB1}"/>
              </a:ext>
            </a:extLst>
          </p:cNvPr>
          <p:cNvSpPr>
            <a:spLocks noGrp="1"/>
          </p:cNvSpPr>
          <p:nvPr>
            <p:ph type="title"/>
          </p:nvPr>
        </p:nvSpPr>
        <p:spPr/>
        <p:txBody>
          <a:bodyPr/>
          <a:lstStyle/>
          <a:p>
            <a:r>
              <a:rPr lang="en-US" dirty="0"/>
              <a:t>Recap: Graph Algorithm Lecture </a:t>
            </a:r>
          </a:p>
        </p:txBody>
      </p:sp>
      <p:sp>
        <p:nvSpPr>
          <p:cNvPr id="7" name="Rectangle 6">
            <a:extLst>
              <a:ext uri="{FF2B5EF4-FFF2-40B4-BE49-F238E27FC236}">
                <a16:creationId xmlns:a16="http://schemas.microsoft.com/office/drawing/2014/main" id="{58F63E79-641D-B703-4F49-EF8F22553317}"/>
              </a:ext>
            </a:extLst>
          </p:cNvPr>
          <p:cNvSpPr/>
          <p:nvPr/>
        </p:nvSpPr>
        <p:spPr>
          <a:xfrm>
            <a:off x="914402" y="2850336"/>
            <a:ext cx="3624943" cy="3416320"/>
          </a:xfrm>
          <a:prstGeom prst="rect">
            <a:avLst/>
          </a:prstGeom>
          <a:solidFill>
            <a:schemeClr val="accent6">
              <a:lumMod val="20000"/>
              <a:lumOff val="80000"/>
            </a:schemeClr>
          </a:solidFill>
          <a:ln>
            <a:noFill/>
          </a:ln>
        </p:spPr>
        <p:txBody>
          <a:bodyPr wrap="square">
            <a:spAutoFit/>
          </a:bodyPr>
          <a:lstStyle/>
          <a:p>
            <a:r>
              <a:rPr lang="en-US" b="1" dirty="0"/>
              <a:t>procedure</a:t>
            </a:r>
            <a:r>
              <a:rPr lang="en-US" dirty="0"/>
              <a:t> SPFA(</a:t>
            </a:r>
            <a:r>
              <a:rPr lang="en-US" i="1" dirty="0"/>
              <a:t>G</a:t>
            </a:r>
            <a:r>
              <a:rPr lang="en-US" dirty="0"/>
              <a:t>, </a:t>
            </a:r>
            <a:r>
              <a:rPr lang="en-US" i="1" dirty="0"/>
              <a:t>s</a:t>
            </a:r>
            <a:r>
              <a:rPr lang="en-US" dirty="0"/>
              <a:t>) </a:t>
            </a:r>
          </a:p>
          <a:p>
            <a:r>
              <a:rPr lang="en-US" dirty="0"/>
              <a:t>1    </a:t>
            </a:r>
            <a:r>
              <a:rPr lang="en-US" b="1" dirty="0"/>
              <a:t>for</a:t>
            </a:r>
            <a:r>
              <a:rPr lang="en-US" dirty="0"/>
              <a:t> each vertex </a:t>
            </a:r>
            <a:r>
              <a:rPr lang="en-US" i="1" dirty="0"/>
              <a:t>v</a:t>
            </a:r>
            <a:r>
              <a:rPr lang="en-US" dirty="0"/>
              <a:t> ≠ </a:t>
            </a:r>
            <a:r>
              <a:rPr lang="en-US" i="1" dirty="0"/>
              <a:t>s</a:t>
            </a:r>
            <a:r>
              <a:rPr lang="en-US" dirty="0"/>
              <a:t> in </a:t>
            </a:r>
            <a:r>
              <a:rPr lang="en-US" i="1" dirty="0"/>
              <a:t>V</a:t>
            </a:r>
            <a:r>
              <a:rPr lang="en-US" dirty="0"/>
              <a:t>(</a:t>
            </a:r>
            <a:r>
              <a:rPr lang="en-US" i="1" dirty="0"/>
              <a:t>G</a:t>
            </a:r>
            <a:r>
              <a:rPr lang="en-US" dirty="0"/>
              <a:t>) </a:t>
            </a:r>
          </a:p>
          <a:p>
            <a:pPr marL="342900" indent="-342900">
              <a:buAutoNum type="arabicPlain" startAt="2"/>
            </a:pPr>
            <a:r>
              <a:rPr lang="en-US" dirty="0"/>
              <a:t>   d(</a:t>
            </a:r>
            <a:r>
              <a:rPr lang="en-US" i="1" dirty="0"/>
              <a:t>v</a:t>
            </a:r>
            <a:r>
              <a:rPr lang="en-US" dirty="0"/>
              <a:t>) := ∞ </a:t>
            </a:r>
          </a:p>
          <a:p>
            <a:pPr marL="342900" indent="-342900">
              <a:buAutoNum type="arabicPlain" startAt="2"/>
            </a:pPr>
            <a:r>
              <a:rPr lang="en-US" dirty="0"/>
              <a:t>d(</a:t>
            </a:r>
            <a:r>
              <a:rPr lang="en-US" i="1" dirty="0"/>
              <a:t>s</a:t>
            </a:r>
            <a:r>
              <a:rPr lang="en-US" dirty="0"/>
              <a:t>) := 0 </a:t>
            </a:r>
          </a:p>
          <a:p>
            <a:pPr marL="342900" indent="-342900">
              <a:buAutoNum type="arabicPlain" startAt="2"/>
            </a:pPr>
            <a:r>
              <a:rPr lang="en-US" dirty="0"/>
              <a:t>push </a:t>
            </a:r>
            <a:r>
              <a:rPr lang="en-US" i="1" dirty="0"/>
              <a:t>s</a:t>
            </a:r>
            <a:r>
              <a:rPr lang="en-US" dirty="0"/>
              <a:t> into </a:t>
            </a:r>
            <a:r>
              <a:rPr lang="en-US" i="1" dirty="0"/>
              <a:t>Q</a:t>
            </a:r>
            <a:r>
              <a:rPr lang="en-US" dirty="0"/>
              <a:t> </a:t>
            </a:r>
          </a:p>
          <a:p>
            <a:pPr marL="342900" indent="-342900">
              <a:buAutoNum type="arabicPlain" startAt="2"/>
            </a:pPr>
            <a:r>
              <a:rPr lang="en-US" b="1" dirty="0"/>
              <a:t>while</a:t>
            </a:r>
            <a:r>
              <a:rPr lang="en-US" dirty="0"/>
              <a:t> </a:t>
            </a:r>
            <a:r>
              <a:rPr lang="en-US" i="1" dirty="0"/>
              <a:t>Q</a:t>
            </a:r>
            <a:r>
              <a:rPr lang="en-US" dirty="0"/>
              <a:t> is not empty </a:t>
            </a:r>
            <a:r>
              <a:rPr lang="en-US" b="1" dirty="0"/>
              <a:t>do</a:t>
            </a:r>
            <a:r>
              <a:rPr lang="en-US" dirty="0"/>
              <a:t> </a:t>
            </a:r>
          </a:p>
          <a:p>
            <a:pPr marL="342900" indent="-342900">
              <a:buAutoNum type="arabicPlain" startAt="2"/>
            </a:pPr>
            <a:r>
              <a:rPr lang="en-US" i="1" dirty="0"/>
              <a:t>   u</a:t>
            </a:r>
            <a:r>
              <a:rPr lang="en-US" dirty="0"/>
              <a:t> := </a:t>
            </a:r>
            <a:r>
              <a:rPr lang="en-US" i="1" dirty="0" err="1"/>
              <a:t>Q.</a:t>
            </a:r>
            <a:r>
              <a:rPr lang="en-US" dirty="0" err="1"/>
              <a:t>pop</a:t>
            </a:r>
            <a:r>
              <a:rPr lang="en-US" dirty="0"/>
              <a:t>() </a:t>
            </a:r>
          </a:p>
          <a:p>
            <a:pPr marL="342900" indent="-342900">
              <a:buAutoNum type="arabicPlain" startAt="2"/>
            </a:pPr>
            <a:r>
              <a:rPr lang="en-US" b="1" dirty="0"/>
              <a:t>   for each</a:t>
            </a:r>
            <a:r>
              <a:rPr lang="en-US" dirty="0"/>
              <a:t> edge (</a:t>
            </a:r>
            <a:r>
              <a:rPr lang="en-US" i="1" dirty="0"/>
              <a:t>u</a:t>
            </a:r>
            <a:r>
              <a:rPr lang="en-US" dirty="0"/>
              <a:t>, </a:t>
            </a:r>
            <a:r>
              <a:rPr lang="en-US" i="1" dirty="0"/>
              <a:t>v</a:t>
            </a:r>
            <a:r>
              <a:rPr lang="en-US" dirty="0"/>
              <a:t>) in </a:t>
            </a:r>
            <a:r>
              <a:rPr lang="en-US" i="1" dirty="0"/>
              <a:t>E</a:t>
            </a:r>
            <a:r>
              <a:rPr lang="en-US" dirty="0"/>
              <a:t>(</a:t>
            </a:r>
            <a:r>
              <a:rPr lang="en-US" i="1" dirty="0"/>
              <a:t>G</a:t>
            </a:r>
            <a:r>
              <a:rPr lang="en-US" dirty="0"/>
              <a:t>) </a:t>
            </a:r>
            <a:r>
              <a:rPr lang="en-US" b="1" dirty="0"/>
              <a:t>do</a:t>
            </a:r>
            <a:r>
              <a:rPr lang="en-US" dirty="0"/>
              <a:t> </a:t>
            </a:r>
          </a:p>
          <a:p>
            <a:pPr marL="342900" indent="-342900">
              <a:buAutoNum type="arabicPlain" startAt="2"/>
            </a:pPr>
            <a:r>
              <a:rPr lang="en-US" dirty="0"/>
              <a:t>      </a:t>
            </a:r>
            <a:r>
              <a:rPr lang="en-US" b="1" dirty="0"/>
              <a:t>if</a:t>
            </a:r>
            <a:r>
              <a:rPr lang="en-US" dirty="0"/>
              <a:t> d(</a:t>
            </a:r>
            <a:r>
              <a:rPr lang="en-US" i="1" dirty="0"/>
              <a:t>u</a:t>
            </a:r>
            <a:r>
              <a:rPr lang="en-US" dirty="0"/>
              <a:t>) + w(</a:t>
            </a:r>
            <a:r>
              <a:rPr lang="en-US" i="1" dirty="0"/>
              <a:t>u</a:t>
            </a:r>
            <a:r>
              <a:rPr lang="en-US" dirty="0"/>
              <a:t>, </a:t>
            </a:r>
            <a:r>
              <a:rPr lang="en-US" i="1" dirty="0"/>
              <a:t>v</a:t>
            </a:r>
            <a:r>
              <a:rPr lang="en-US" dirty="0"/>
              <a:t>) &lt; d(</a:t>
            </a:r>
            <a:r>
              <a:rPr lang="en-US" i="1" dirty="0"/>
              <a:t>v</a:t>
            </a:r>
            <a:r>
              <a:rPr lang="en-US" dirty="0"/>
              <a:t>) </a:t>
            </a:r>
            <a:r>
              <a:rPr lang="en-US" b="1" dirty="0"/>
              <a:t>then</a:t>
            </a:r>
            <a:r>
              <a:rPr lang="en-US" dirty="0"/>
              <a:t> </a:t>
            </a:r>
          </a:p>
          <a:p>
            <a:pPr marL="342900" indent="-342900">
              <a:buAutoNum type="arabicPlain" startAt="2"/>
            </a:pPr>
            <a:r>
              <a:rPr lang="en-US" dirty="0"/>
              <a:t>         d(</a:t>
            </a:r>
            <a:r>
              <a:rPr lang="en-US" i="1" dirty="0"/>
              <a:t>v</a:t>
            </a:r>
            <a:r>
              <a:rPr lang="en-US" dirty="0"/>
              <a:t>) := d(</a:t>
            </a:r>
            <a:r>
              <a:rPr lang="en-US" i="1" dirty="0"/>
              <a:t>u</a:t>
            </a:r>
            <a:r>
              <a:rPr lang="en-US" dirty="0"/>
              <a:t>) + w(</a:t>
            </a:r>
            <a:r>
              <a:rPr lang="en-US" i="1" dirty="0"/>
              <a:t>u</a:t>
            </a:r>
            <a:r>
              <a:rPr lang="en-US" dirty="0"/>
              <a:t>, </a:t>
            </a:r>
            <a:r>
              <a:rPr lang="en-US" i="1" dirty="0"/>
              <a:t>v</a:t>
            </a:r>
            <a:r>
              <a:rPr lang="en-US" dirty="0"/>
              <a:t>) </a:t>
            </a:r>
          </a:p>
          <a:p>
            <a:pPr marL="342900" indent="-342900">
              <a:buAutoNum type="arabicPlain" startAt="2"/>
            </a:pPr>
            <a:r>
              <a:rPr lang="en-US" b="1" dirty="0"/>
              <a:t>         if</a:t>
            </a:r>
            <a:r>
              <a:rPr lang="en-US" dirty="0"/>
              <a:t> </a:t>
            </a:r>
            <a:r>
              <a:rPr lang="en-US" i="1" dirty="0"/>
              <a:t>v</a:t>
            </a:r>
            <a:r>
              <a:rPr lang="en-US" dirty="0"/>
              <a:t> is not in </a:t>
            </a:r>
            <a:r>
              <a:rPr lang="en-US" i="1" dirty="0"/>
              <a:t>Q</a:t>
            </a:r>
            <a:r>
              <a:rPr lang="en-US" dirty="0"/>
              <a:t> </a:t>
            </a:r>
            <a:r>
              <a:rPr lang="en-US" b="1" dirty="0"/>
              <a:t>then</a:t>
            </a:r>
            <a:r>
              <a:rPr lang="en-US" dirty="0"/>
              <a:t> </a:t>
            </a:r>
          </a:p>
          <a:p>
            <a:pPr marL="342900" indent="-342900">
              <a:buAutoNum type="arabicPlain" startAt="2"/>
            </a:pPr>
            <a:r>
              <a:rPr lang="en-US" dirty="0"/>
              <a:t>            push </a:t>
            </a:r>
            <a:r>
              <a:rPr lang="en-US" i="1" dirty="0"/>
              <a:t>v</a:t>
            </a:r>
            <a:r>
              <a:rPr lang="en-US" dirty="0"/>
              <a:t> into </a:t>
            </a:r>
            <a:r>
              <a:rPr lang="en-US" i="1" dirty="0"/>
              <a:t>Q</a:t>
            </a:r>
            <a:endParaRPr lang="en-US" dirty="0"/>
          </a:p>
        </p:txBody>
      </p:sp>
      <p:sp>
        <p:nvSpPr>
          <p:cNvPr id="8" name="Content Placeholder 2">
            <a:extLst>
              <a:ext uri="{FF2B5EF4-FFF2-40B4-BE49-F238E27FC236}">
                <a16:creationId xmlns:a16="http://schemas.microsoft.com/office/drawing/2014/main" id="{70E15E50-4F09-A010-31F0-B6FED1F71C77}"/>
              </a:ext>
            </a:extLst>
          </p:cNvPr>
          <p:cNvSpPr txBox="1">
            <a:spLocks/>
          </p:cNvSpPr>
          <p:nvPr/>
        </p:nvSpPr>
        <p:spPr>
          <a:xfrm>
            <a:off x="838200" y="1466849"/>
            <a:ext cx="10515600" cy="4710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ea typeface="新細明體" charset="-120"/>
              </a:rPr>
              <a:t>Shortest-path-faster algorithm (SPFA)</a:t>
            </a:r>
          </a:p>
          <a:p>
            <a:pPr lvl="1"/>
            <a:r>
              <a:rPr lang="en-US" dirty="0">
                <a:ea typeface="新細明體" charset="-120"/>
              </a:rPr>
              <a:t>Only perform relaxation from active vertices</a:t>
            </a:r>
          </a:p>
          <a:p>
            <a:pPr lvl="1"/>
            <a:r>
              <a:rPr lang="en-US" dirty="0">
                <a:ea typeface="新細明體" charset="-120"/>
              </a:rPr>
              <a:t>Largely reduce the relaxation times </a:t>
            </a:r>
            <a:endParaRPr lang="en-US" dirty="0"/>
          </a:p>
        </p:txBody>
      </p:sp>
      <p:pic>
        <p:nvPicPr>
          <p:cNvPr id="1026" name="Picture 2">
            <a:extLst>
              <a:ext uri="{FF2B5EF4-FFF2-40B4-BE49-F238E27FC236}">
                <a16:creationId xmlns:a16="http://schemas.microsoft.com/office/drawing/2014/main" id="{29AF8201-300D-1F28-1760-BBE5708B3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8206" y="1559378"/>
            <a:ext cx="3455594" cy="3439887"/>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4" descr="v">
            <a:extLst>
              <a:ext uri="{FF2B5EF4-FFF2-40B4-BE49-F238E27FC236}">
                <a16:creationId xmlns:a16="http://schemas.microsoft.com/office/drawing/2014/main" id="{1C4B09DE-CC9C-8676-7F37-DEB8BA4E9603}"/>
              </a:ext>
            </a:extLst>
          </p:cNvPr>
          <p:cNvSpPr>
            <a:spLocks noChangeAspect="1" noChangeArrowheads="1"/>
          </p:cNvSpPr>
          <p:nvPr/>
        </p:nvSpPr>
        <p:spPr bwMode="auto">
          <a:xfrm>
            <a:off x="84772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5" descr="u">
            <a:extLst>
              <a:ext uri="{FF2B5EF4-FFF2-40B4-BE49-F238E27FC236}">
                <a16:creationId xmlns:a16="http://schemas.microsoft.com/office/drawing/2014/main" id="{2313A7E3-DC0B-1E9B-3488-918A84812FF8}"/>
              </a:ext>
            </a:extLst>
          </p:cNvPr>
          <p:cNvSpPr>
            <a:spLocks noChangeAspect="1" noChangeArrowheads="1"/>
          </p:cNvSpPr>
          <p:nvPr/>
        </p:nvSpPr>
        <p:spPr bwMode="auto">
          <a:xfrm>
            <a:off x="95218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6" descr="Q">
            <a:extLst>
              <a:ext uri="{FF2B5EF4-FFF2-40B4-BE49-F238E27FC236}">
                <a16:creationId xmlns:a16="http://schemas.microsoft.com/office/drawing/2014/main" id="{D8CDDC6F-A82E-838C-B2A0-CCAE808FA34D}"/>
              </a:ext>
            </a:extLst>
          </p:cNvPr>
          <p:cNvSpPr>
            <a:spLocks noChangeAspect="1" noChangeArrowheads="1"/>
          </p:cNvSpPr>
          <p:nvPr/>
        </p:nvSpPr>
        <p:spPr bwMode="auto">
          <a:xfrm>
            <a:off x="100711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7" descr="v">
            <a:extLst>
              <a:ext uri="{FF2B5EF4-FFF2-40B4-BE49-F238E27FC236}">
                <a16:creationId xmlns:a16="http://schemas.microsoft.com/office/drawing/2014/main" id="{086D622A-F24C-E884-C78F-E84A6FEFFD61}"/>
              </a:ext>
            </a:extLst>
          </p:cNvPr>
          <p:cNvSpPr>
            <a:spLocks noChangeAspect="1" noChangeArrowheads="1"/>
          </p:cNvSpPr>
          <p:nvPr/>
        </p:nvSpPr>
        <p:spPr bwMode="auto">
          <a:xfrm>
            <a:off x="128428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TextBox 21">
            <a:extLst>
              <a:ext uri="{FF2B5EF4-FFF2-40B4-BE49-F238E27FC236}">
                <a16:creationId xmlns:a16="http://schemas.microsoft.com/office/drawing/2014/main" id="{4E1DC710-A805-98E4-659E-33B6B4B22754}"/>
              </a:ext>
            </a:extLst>
          </p:cNvPr>
          <p:cNvSpPr txBox="1"/>
          <p:nvPr/>
        </p:nvSpPr>
        <p:spPr>
          <a:xfrm>
            <a:off x="7929479" y="5091794"/>
            <a:ext cx="3624943" cy="646331"/>
          </a:xfrm>
          <a:prstGeom prst="rect">
            <a:avLst/>
          </a:prstGeom>
          <a:noFill/>
        </p:spPr>
        <p:txBody>
          <a:bodyPr wrap="square" rtlCol="0">
            <a:spAutoFit/>
          </a:bodyPr>
          <a:lstStyle/>
          <a:p>
            <a:r>
              <a:rPr lang="en-US" b="1" dirty="0">
                <a:solidFill>
                  <a:srgbClr val="FF0000"/>
                </a:solidFill>
              </a:rPr>
              <a:t>red lines </a:t>
            </a:r>
            <a:r>
              <a:rPr lang="en-US" dirty="0"/>
              <a:t>are shortest path covering </a:t>
            </a:r>
            <a:r>
              <a:rPr lang="en-US" b="1" dirty="0">
                <a:solidFill>
                  <a:srgbClr val="0432FF"/>
                </a:solidFill>
              </a:rPr>
              <a:t>blue lines </a:t>
            </a:r>
            <a:r>
              <a:rPr lang="en-US" dirty="0"/>
              <a:t>are relaxations</a:t>
            </a:r>
          </a:p>
        </p:txBody>
      </p:sp>
      <p:sp>
        <p:nvSpPr>
          <p:cNvPr id="23" name="Rounded Rectangular Callout 22">
            <a:extLst>
              <a:ext uri="{FF2B5EF4-FFF2-40B4-BE49-F238E27FC236}">
                <a16:creationId xmlns:a16="http://schemas.microsoft.com/office/drawing/2014/main" id="{5174532A-B91C-44F7-0982-B3E144447CAE}"/>
              </a:ext>
            </a:extLst>
          </p:cNvPr>
          <p:cNvSpPr/>
          <p:nvPr/>
        </p:nvSpPr>
        <p:spPr>
          <a:xfrm>
            <a:off x="4953000" y="3821904"/>
            <a:ext cx="2879894" cy="1827781"/>
          </a:xfrm>
          <a:prstGeom prst="wedgeRoundRectCallout">
            <a:avLst>
              <a:gd name="adj1" fmla="val -63578"/>
              <a:gd name="adj2" fmla="val 33344"/>
              <a:gd name="adj3" fmla="val 16667"/>
            </a:avLst>
          </a:prstGeom>
          <a:solidFill>
            <a:srgbClr val="0432FF"/>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ial" panose="020B0604020202020204" pitchFamily="34" charset="0"/>
                <a:cs typeface="Arial" panose="020B0604020202020204" pitchFamily="34" charset="0"/>
              </a:rPr>
              <a:t>Relaxation happens only at active vertices (in queue) – </a:t>
            </a:r>
            <a:r>
              <a:rPr lang="en-US" sz="2000" i="1" dirty="0">
                <a:solidFill>
                  <a:schemeClr val="bg1"/>
                </a:solidFill>
                <a:latin typeface="Arial" panose="020B0604020202020204" pitchFamily="34" charset="0"/>
                <a:cs typeface="Arial" panose="020B0604020202020204" pitchFamily="34" charset="0"/>
              </a:rPr>
              <a:t>largely reduced redundant relaxations!</a:t>
            </a:r>
          </a:p>
        </p:txBody>
      </p:sp>
      <p:sp>
        <p:nvSpPr>
          <p:cNvPr id="24" name="Alternate Process 23">
            <a:extLst>
              <a:ext uri="{FF2B5EF4-FFF2-40B4-BE49-F238E27FC236}">
                <a16:creationId xmlns:a16="http://schemas.microsoft.com/office/drawing/2014/main" id="{0C747706-7D8E-62C8-53AA-97D21AAC3E96}"/>
              </a:ext>
            </a:extLst>
          </p:cNvPr>
          <p:cNvSpPr/>
          <p:nvPr/>
        </p:nvSpPr>
        <p:spPr>
          <a:xfrm>
            <a:off x="838200" y="4844143"/>
            <a:ext cx="3766457" cy="805543"/>
          </a:xfrm>
          <a:prstGeom prst="flowChartAlternateProcess">
            <a:avLst/>
          </a:prstGeom>
          <a:noFill/>
          <a:ln w="28575">
            <a:solidFill>
              <a:srgbClr val="0432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39292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C68FCA-3786-744C-BB6B-090AD47EE6E2}"/>
              </a:ext>
            </a:extLst>
          </p:cNvPr>
          <p:cNvSpPr>
            <a:spLocks noGrp="1"/>
          </p:cNvSpPr>
          <p:nvPr>
            <p:ph type="sldNum" sz="quarter" idx="12"/>
          </p:nvPr>
        </p:nvSpPr>
        <p:spPr/>
        <p:txBody>
          <a:bodyPr/>
          <a:lstStyle/>
          <a:p>
            <a:fld id="{4E77BC79-9480-1042-96E1-82B94DA0811E}" type="slidenum">
              <a:rPr lang="en-US" smtClean="0"/>
              <a:t>33</a:t>
            </a:fld>
            <a:endParaRPr lang="en-US"/>
          </a:p>
        </p:txBody>
      </p:sp>
      <p:sp>
        <p:nvSpPr>
          <p:cNvPr id="3" name="Title 2">
            <a:extLst>
              <a:ext uri="{FF2B5EF4-FFF2-40B4-BE49-F238E27FC236}">
                <a16:creationId xmlns:a16="http://schemas.microsoft.com/office/drawing/2014/main" id="{B048C33F-8799-E341-A2C1-8B207B4E0AB1}"/>
              </a:ext>
            </a:extLst>
          </p:cNvPr>
          <p:cNvSpPr>
            <a:spLocks noGrp="1"/>
          </p:cNvSpPr>
          <p:nvPr>
            <p:ph type="title"/>
          </p:nvPr>
        </p:nvSpPr>
        <p:spPr/>
        <p:txBody>
          <a:bodyPr/>
          <a:lstStyle/>
          <a:p>
            <a:r>
              <a:rPr lang="en-US" dirty="0"/>
              <a:t>From SPFA to Dijkstra Algorithm</a:t>
            </a:r>
          </a:p>
        </p:txBody>
      </p:sp>
      <p:sp>
        <p:nvSpPr>
          <p:cNvPr id="12" name="AutoShape 4" descr="v">
            <a:extLst>
              <a:ext uri="{FF2B5EF4-FFF2-40B4-BE49-F238E27FC236}">
                <a16:creationId xmlns:a16="http://schemas.microsoft.com/office/drawing/2014/main" id="{1C4B09DE-CC9C-8676-7F37-DEB8BA4E9603}"/>
              </a:ext>
            </a:extLst>
          </p:cNvPr>
          <p:cNvSpPr>
            <a:spLocks noChangeAspect="1" noChangeArrowheads="1"/>
          </p:cNvSpPr>
          <p:nvPr/>
        </p:nvSpPr>
        <p:spPr bwMode="auto">
          <a:xfrm>
            <a:off x="84772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5" descr="u">
            <a:extLst>
              <a:ext uri="{FF2B5EF4-FFF2-40B4-BE49-F238E27FC236}">
                <a16:creationId xmlns:a16="http://schemas.microsoft.com/office/drawing/2014/main" id="{2313A7E3-DC0B-1E9B-3488-918A84812FF8}"/>
              </a:ext>
            </a:extLst>
          </p:cNvPr>
          <p:cNvSpPr>
            <a:spLocks noChangeAspect="1" noChangeArrowheads="1"/>
          </p:cNvSpPr>
          <p:nvPr/>
        </p:nvSpPr>
        <p:spPr bwMode="auto">
          <a:xfrm>
            <a:off x="95218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6" descr="Q">
            <a:extLst>
              <a:ext uri="{FF2B5EF4-FFF2-40B4-BE49-F238E27FC236}">
                <a16:creationId xmlns:a16="http://schemas.microsoft.com/office/drawing/2014/main" id="{D8CDDC6F-A82E-838C-B2A0-CCAE808FA34D}"/>
              </a:ext>
            </a:extLst>
          </p:cNvPr>
          <p:cNvSpPr>
            <a:spLocks noChangeAspect="1" noChangeArrowheads="1"/>
          </p:cNvSpPr>
          <p:nvPr/>
        </p:nvSpPr>
        <p:spPr bwMode="auto">
          <a:xfrm>
            <a:off x="100711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7" descr="v">
            <a:extLst>
              <a:ext uri="{FF2B5EF4-FFF2-40B4-BE49-F238E27FC236}">
                <a16:creationId xmlns:a16="http://schemas.microsoft.com/office/drawing/2014/main" id="{086D622A-F24C-E884-C78F-E84A6FEFFD61}"/>
              </a:ext>
            </a:extLst>
          </p:cNvPr>
          <p:cNvSpPr>
            <a:spLocks noChangeAspect="1" noChangeArrowheads="1"/>
          </p:cNvSpPr>
          <p:nvPr/>
        </p:nvSpPr>
        <p:spPr bwMode="auto">
          <a:xfrm>
            <a:off x="128428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 Box 3">
            <a:extLst>
              <a:ext uri="{FF2B5EF4-FFF2-40B4-BE49-F238E27FC236}">
                <a16:creationId xmlns:a16="http://schemas.microsoft.com/office/drawing/2014/main" id="{9AA42518-CD6A-0A3C-CE58-9C6EB7DDA52E}"/>
              </a:ext>
            </a:extLst>
          </p:cNvPr>
          <p:cNvSpPr txBox="1">
            <a:spLocks noChangeArrowheads="1"/>
          </p:cNvSpPr>
          <p:nvPr/>
        </p:nvSpPr>
        <p:spPr bwMode="auto">
          <a:xfrm>
            <a:off x="964292" y="1466849"/>
            <a:ext cx="10386241" cy="2031325"/>
          </a:xfrm>
          <a:prstGeom prst="rect">
            <a:avLst/>
          </a:prstGeom>
          <a:noFill/>
          <a:ln w="28575">
            <a:noFill/>
            <a:miter lim="800000"/>
            <a:headEnd/>
            <a:tailEnd/>
          </a:ln>
          <a:effectLst/>
        </p:spPr>
        <p:txBody>
          <a:bodyPr wrap="none">
            <a:spAutoFit/>
          </a:bodyPr>
          <a:lstStyle/>
          <a:p>
            <a:pPr eaLnBrk="1" hangingPunct="1">
              <a:lnSpc>
                <a:spcPct val="90000"/>
              </a:lnSpc>
            </a:pPr>
            <a:r>
              <a:rPr lang="en-US" sz="2800" i="1" dirty="0">
                <a:solidFill>
                  <a:srgbClr val="008A87"/>
                </a:solidFill>
                <a:latin typeface="Arial" panose="020B0604020202020204" pitchFamily="34" charset="0"/>
                <a:ea typeface="Arial Unicode MS" pitchFamily="34" charset="-128"/>
                <a:cs typeface="Arial" panose="020B0604020202020204" pitchFamily="34" charset="0"/>
              </a:rPr>
              <a:t>d</a:t>
            </a:r>
            <a:r>
              <a:rPr lang="en-US" sz="2800" dirty="0">
                <a:solidFill>
                  <a:srgbClr val="008A87"/>
                </a:solidFill>
                <a:latin typeface="Arial" panose="020B0604020202020204" pitchFamily="34" charset="0"/>
                <a:ea typeface="Arial Unicode MS" pitchFamily="34" charset="-128"/>
                <a:cs typeface="Arial" panose="020B0604020202020204" pitchFamily="34" charset="0"/>
              </a:rPr>
              <a:t>[</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s</a:t>
            </a:r>
            <a:r>
              <a:rPr lang="en-US" sz="2800" dirty="0">
                <a:solidFill>
                  <a:srgbClr val="008A87"/>
                </a:solidFill>
                <a:latin typeface="Arial" panose="020B0604020202020204" pitchFamily="34" charset="0"/>
                <a:ea typeface="Arial Unicode MS" pitchFamily="34" charset="-128"/>
                <a:cs typeface="Arial" panose="020B0604020202020204" pitchFamily="34" charset="0"/>
              </a:rPr>
              <a:t>] </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0</a:t>
            </a:r>
          </a:p>
          <a:p>
            <a:pPr eaLnBrk="1" hangingPunct="1">
              <a:lnSpc>
                <a:spcPct val="90000"/>
              </a:lnSpc>
            </a:pPr>
            <a:r>
              <a:rPr lang="en-US" sz="2800" b="1"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for</a:t>
            </a:r>
            <a:r>
              <a:rPr lang="en-US" sz="2800"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 each </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v</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a:t>
            </a:r>
            <a:r>
              <a:rPr lang="en-US" sz="2800" dirty="0" err="1">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Î</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V</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 {</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s</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a:t>
            </a:r>
          </a:p>
          <a:p>
            <a:pPr lvl="1" eaLnBrk="1" hangingPunct="1">
              <a:lnSpc>
                <a:spcPct val="90000"/>
              </a:lnSpc>
            </a:pPr>
            <a:r>
              <a:rPr lang="en-US" sz="2800" b="1" dirty="0">
                <a:solidFill>
                  <a:srgbClr val="000000"/>
                </a:solidFill>
                <a:latin typeface="Arial" panose="020B0604020202020204" pitchFamily="34" charset="0"/>
                <a:ea typeface="Arial Unicode MS" pitchFamily="34" charset="-128"/>
                <a:cs typeface="Arial" panose="020B0604020202020204" pitchFamily="34" charset="0"/>
              </a:rPr>
              <a:t>do</a:t>
            </a:r>
            <a:r>
              <a:rPr lang="en-US" sz="2800" dirty="0">
                <a:solidFill>
                  <a:srgbClr val="000000"/>
                </a:solidFill>
                <a:latin typeface="Arial" panose="020B0604020202020204" pitchFamily="34" charset="0"/>
                <a:ea typeface="Arial Unicode MS" pitchFamily="34" charset="-128"/>
                <a:cs typeface="Arial" panose="020B0604020202020204" pitchFamily="34" charset="0"/>
              </a:rPr>
              <a:t> </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d</a:t>
            </a:r>
            <a:r>
              <a:rPr lang="en-US" sz="2800" dirty="0">
                <a:solidFill>
                  <a:srgbClr val="008A87"/>
                </a:solidFill>
                <a:latin typeface="Arial" panose="020B0604020202020204" pitchFamily="34" charset="0"/>
                <a:ea typeface="Arial Unicode MS" pitchFamily="34" charset="-128"/>
                <a:cs typeface="Arial" panose="020B0604020202020204" pitchFamily="34" charset="0"/>
              </a:rPr>
              <a:t>[</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v</a:t>
            </a:r>
            <a:r>
              <a:rPr lang="en-US" sz="2800" dirty="0">
                <a:solidFill>
                  <a:srgbClr val="008A87"/>
                </a:solidFill>
                <a:latin typeface="Arial" panose="020B0604020202020204" pitchFamily="34" charset="0"/>
                <a:ea typeface="Arial Unicode MS" pitchFamily="34" charset="-128"/>
                <a:cs typeface="Arial" panose="020B0604020202020204" pitchFamily="34" charset="0"/>
              </a:rPr>
              <a:t>] </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a:t>
            </a:r>
          </a:p>
          <a:p>
            <a:pPr eaLnBrk="1" hangingPunct="1">
              <a:lnSpc>
                <a:spcPct val="90000"/>
              </a:lnSpc>
            </a:pP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S</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 </a:t>
            </a:r>
          </a:p>
          <a:p>
            <a:pPr eaLnBrk="1" hangingPunct="1">
              <a:lnSpc>
                <a:spcPct val="90000"/>
              </a:lnSpc>
            </a:pP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Q</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 </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V	 </a:t>
            </a:r>
            <a:r>
              <a:rPr lang="en-US" sz="2800" b="1" dirty="0">
                <a:solidFill>
                  <a:srgbClr val="CC0000"/>
                </a:solidFill>
                <a:latin typeface="Arial" panose="020B0604020202020204" pitchFamily="34" charset="0"/>
                <a:ea typeface="Arial Unicode MS" pitchFamily="34" charset="-128"/>
                <a:cs typeface="Arial" panose="020B0604020202020204" pitchFamily="34" charset="0"/>
              </a:rPr>
              <a:t>⊳</a:t>
            </a:r>
            <a:r>
              <a:rPr lang="en-US" sz="2800" dirty="0">
                <a:solidFill>
                  <a:srgbClr val="008380"/>
                </a:solidFill>
                <a:latin typeface="Arial" panose="020B0604020202020204" pitchFamily="34" charset="0"/>
                <a:cs typeface="Arial" panose="020B0604020202020204" pitchFamily="34" charset="0"/>
              </a:rPr>
              <a:t> </a:t>
            </a:r>
            <a:r>
              <a:rPr lang="en-US" sz="2800" i="1" dirty="0">
                <a:solidFill>
                  <a:srgbClr val="008380"/>
                </a:solidFill>
                <a:latin typeface="Arial" panose="020B0604020202020204" pitchFamily="34" charset="0"/>
                <a:cs typeface="Arial" panose="020B0604020202020204" pitchFamily="34" charset="0"/>
              </a:rPr>
              <a:t>Q</a:t>
            </a:r>
            <a:r>
              <a:rPr lang="en-US" sz="2800" dirty="0">
                <a:solidFill>
                  <a:srgbClr val="000000"/>
                </a:solidFill>
                <a:latin typeface="Arial" panose="020B0604020202020204" pitchFamily="34" charset="0"/>
                <a:cs typeface="Arial" panose="020B0604020202020204" pitchFamily="34" charset="0"/>
              </a:rPr>
              <a:t> </a:t>
            </a:r>
            <a:r>
              <a:rPr lang="en-US" sz="2600" dirty="0">
                <a:solidFill>
                  <a:srgbClr val="000000"/>
                </a:solidFill>
                <a:latin typeface="Arial" panose="020B0604020202020204" pitchFamily="34" charset="0"/>
                <a:cs typeface="Arial" panose="020B0604020202020204" pitchFamily="34" charset="0"/>
              </a:rPr>
              <a:t>Replacing the SPFA queue with min priority queue!</a:t>
            </a:r>
            <a:endParaRPr lang="en-US" sz="26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endParaRPr>
          </a:p>
        </p:txBody>
      </p:sp>
      <p:sp>
        <p:nvSpPr>
          <p:cNvPr id="5" name="Text Box 4">
            <a:extLst>
              <a:ext uri="{FF2B5EF4-FFF2-40B4-BE49-F238E27FC236}">
                <a16:creationId xmlns:a16="http://schemas.microsoft.com/office/drawing/2014/main" id="{00D9E44E-AC64-5846-B152-1A89DE8441BA}"/>
              </a:ext>
            </a:extLst>
          </p:cNvPr>
          <p:cNvSpPr txBox="1">
            <a:spLocks noChangeArrowheads="1"/>
          </p:cNvSpPr>
          <p:nvPr/>
        </p:nvSpPr>
        <p:spPr bwMode="auto">
          <a:xfrm>
            <a:off x="964292" y="3448049"/>
            <a:ext cx="6574236" cy="2806922"/>
          </a:xfrm>
          <a:prstGeom prst="rect">
            <a:avLst/>
          </a:prstGeom>
          <a:noFill/>
          <a:ln w="28575">
            <a:noFill/>
            <a:miter lim="800000"/>
            <a:headEnd/>
            <a:tailEnd/>
          </a:ln>
          <a:effectLst/>
        </p:spPr>
        <p:txBody>
          <a:bodyPr wrap="none">
            <a:spAutoFit/>
          </a:bodyPr>
          <a:lstStyle/>
          <a:p>
            <a:pPr eaLnBrk="1" hangingPunct="1">
              <a:lnSpc>
                <a:spcPct val="90000"/>
              </a:lnSpc>
              <a:tabLst>
                <a:tab pos="2289175" algn="l"/>
              </a:tabLst>
            </a:pPr>
            <a:r>
              <a:rPr lang="en-US" sz="2800" b="1"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while</a:t>
            </a:r>
            <a:r>
              <a:rPr lang="en-US" sz="2800"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 </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Q ¹ </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a:t>
            </a:r>
            <a:endParaRPr lang="en-US" sz="2800"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endParaRPr>
          </a:p>
          <a:p>
            <a:pPr lvl="1" eaLnBrk="1" hangingPunct="1">
              <a:lnSpc>
                <a:spcPct val="90000"/>
              </a:lnSpc>
              <a:tabLst>
                <a:tab pos="2289175" algn="l"/>
              </a:tabLst>
            </a:pPr>
            <a:r>
              <a:rPr lang="en-US" sz="2800" b="1" dirty="0">
                <a:solidFill>
                  <a:srgbClr val="000000"/>
                </a:solidFill>
                <a:latin typeface="Arial" panose="020B0604020202020204" pitchFamily="34" charset="0"/>
                <a:ea typeface="Arial Unicode MS" pitchFamily="34" charset="-128"/>
                <a:cs typeface="Arial" panose="020B0604020202020204" pitchFamily="34" charset="0"/>
              </a:rPr>
              <a:t>do</a:t>
            </a:r>
            <a:r>
              <a:rPr lang="en-US" sz="2800" dirty="0">
                <a:solidFill>
                  <a:srgbClr val="000000"/>
                </a:solidFill>
                <a:latin typeface="Arial" panose="020B0604020202020204" pitchFamily="34" charset="0"/>
                <a:ea typeface="Arial Unicode MS" pitchFamily="34" charset="-128"/>
                <a:cs typeface="Arial" panose="020B0604020202020204" pitchFamily="34" charset="0"/>
              </a:rPr>
              <a:t> </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u </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a:t>
            </a:r>
            <a:r>
              <a:rPr lang="en-US" sz="2800"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 E</a:t>
            </a:r>
            <a:r>
              <a:rPr lang="en-US" sz="2000"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XTRACT</a:t>
            </a:r>
            <a:r>
              <a:rPr lang="en-US" sz="2800"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-M</a:t>
            </a:r>
            <a:r>
              <a:rPr lang="en-US" sz="2000"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IN</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Q</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a:t>
            </a:r>
          </a:p>
          <a:p>
            <a:pPr lvl="2" eaLnBrk="1" hangingPunct="1">
              <a:lnSpc>
                <a:spcPct val="90000"/>
              </a:lnSpc>
              <a:tabLst>
                <a:tab pos="2289175" algn="l"/>
              </a:tabLst>
            </a:pP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S</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 </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S</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È {</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u</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a:t>
            </a:r>
          </a:p>
          <a:p>
            <a:pPr lvl="2" eaLnBrk="1" hangingPunct="1">
              <a:lnSpc>
                <a:spcPct val="90000"/>
              </a:lnSpc>
              <a:tabLst>
                <a:tab pos="2289175" algn="l"/>
              </a:tabLst>
            </a:pPr>
            <a:r>
              <a:rPr lang="en-US" sz="2800" b="1"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for</a:t>
            </a:r>
            <a:r>
              <a:rPr lang="en-US" sz="2800"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 each </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v</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Î </a:t>
            </a:r>
            <a:r>
              <a:rPr lang="en-US" sz="2800" i="1" dirty="0" err="1">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Adj</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u</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a:t>
            </a:r>
          </a:p>
          <a:p>
            <a:pPr lvl="3" eaLnBrk="1" hangingPunct="1">
              <a:lnSpc>
                <a:spcPct val="90000"/>
              </a:lnSpc>
              <a:tabLst>
                <a:tab pos="2289175" algn="l"/>
              </a:tabLst>
            </a:pPr>
            <a:r>
              <a:rPr lang="en-US" sz="2800" b="1" dirty="0">
                <a:solidFill>
                  <a:srgbClr val="000000"/>
                </a:solidFill>
                <a:latin typeface="Arial" panose="020B0604020202020204" pitchFamily="34" charset="0"/>
                <a:ea typeface="Arial Unicode MS" pitchFamily="34" charset="-128"/>
                <a:cs typeface="Arial" panose="020B0604020202020204" pitchFamily="34" charset="0"/>
              </a:rPr>
              <a:t>do</a:t>
            </a:r>
            <a:r>
              <a:rPr lang="en-US" sz="2800" dirty="0">
                <a:solidFill>
                  <a:srgbClr val="000000"/>
                </a:solidFill>
                <a:latin typeface="Arial" panose="020B0604020202020204" pitchFamily="34" charset="0"/>
                <a:ea typeface="Arial Unicode MS" pitchFamily="34" charset="-128"/>
                <a:cs typeface="Arial" panose="020B0604020202020204" pitchFamily="34" charset="0"/>
              </a:rPr>
              <a:t> </a:t>
            </a:r>
            <a:r>
              <a:rPr lang="en-US" sz="2800" b="1"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if</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 d</a:t>
            </a:r>
            <a:r>
              <a:rPr lang="en-US" sz="2800" dirty="0">
                <a:solidFill>
                  <a:srgbClr val="008A87"/>
                </a:solidFill>
                <a:latin typeface="Arial" panose="020B0604020202020204" pitchFamily="34" charset="0"/>
                <a:ea typeface="Arial Unicode MS" pitchFamily="34" charset="-128"/>
                <a:cs typeface="Arial" panose="020B0604020202020204" pitchFamily="34" charset="0"/>
              </a:rPr>
              <a:t>[</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v</a:t>
            </a:r>
            <a:r>
              <a:rPr lang="en-US" sz="2800" dirty="0">
                <a:solidFill>
                  <a:srgbClr val="008A87"/>
                </a:solidFill>
                <a:latin typeface="Arial" panose="020B0604020202020204" pitchFamily="34" charset="0"/>
                <a:ea typeface="Arial Unicode MS" pitchFamily="34" charset="-128"/>
                <a:cs typeface="Arial" panose="020B0604020202020204" pitchFamily="34" charset="0"/>
              </a:rPr>
              <a:t>] </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&gt; </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d</a:t>
            </a:r>
            <a:r>
              <a:rPr lang="en-US" sz="2800" dirty="0">
                <a:solidFill>
                  <a:srgbClr val="008A87"/>
                </a:solidFill>
                <a:latin typeface="Arial" panose="020B0604020202020204" pitchFamily="34" charset="0"/>
                <a:ea typeface="Arial Unicode MS" pitchFamily="34" charset="-128"/>
                <a:cs typeface="Arial" panose="020B0604020202020204" pitchFamily="34" charset="0"/>
              </a:rPr>
              <a:t>[</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u</a:t>
            </a:r>
            <a:r>
              <a:rPr lang="en-US" sz="2800" dirty="0">
                <a:solidFill>
                  <a:srgbClr val="008A87"/>
                </a:solidFill>
                <a:latin typeface="Arial" panose="020B0604020202020204" pitchFamily="34" charset="0"/>
                <a:ea typeface="Arial Unicode MS" pitchFamily="34" charset="-128"/>
                <a:cs typeface="Arial" panose="020B0604020202020204" pitchFamily="34" charset="0"/>
              </a:rPr>
              <a:t>] + </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w</a:t>
            </a:r>
            <a:r>
              <a:rPr lang="en-US" sz="2800" dirty="0">
                <a:solidFill>
                  <a:srgbClr val="008A87"/>
                </a:solidFill>
                <a:latin typeface="Arial" panose="020B0604020202020204" pitchFamily="34" charset="0"/>
                <a:ea typeface="Arial Unicode MS" pitchFamily="34" charset="-128"/>
                <a:cs typeface="Arial" panose="020B0604020202020204" pitchFamily="34" charset="0"/>
              </a:rPr>
              <a:t>(</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u</a:t>
            </a:r>
            <a:r>
              <a:rPr lang="en-US" sz="2800" dirty="0">
                <a:solidFill>
                  <a:srgbClr val="008A87"/>
                </a:solidFill>
                <a:latin typeface="Arial" panose="020B0604020202020204" pitchFamily="34" charset="0"/>
                <a:ea typeface="Arial Unicode MS" pitchFamily="34" charset="-128"/>
                <a:cs typeface="Arial" panose="020B0604020202020204" pitchFamily="34" charset="0"/>
              </a:rPr>
              <a:t>, </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v</a:t>
            </a:r>
            <a:r>
              <a:rPr lang="en-US" sz="2800" dirty="0">
                <a:solidFill>
                  <a:srgbClr val="008A87"/>
                </a:solidFill>
                <a:latin typeface="Arial" panose="020B0604020202020204" pitchFamily="34" charset="0"/>
                <a:ea typeface="Arial Unicode MS" pitchFamily="34" charset="-128"/>
                <a:cs typeface="Arial" panose="020B0604020202020204" pitchFamily="34" charset="0"/>
              </a:rPr>
              <a:t>)</a:t>
            </a:r>
          </a:p>
          <a:p>
            <a:pPr lvl="4" eaLnBrk="1" hangingPunct="1">
              <a:lnSpc>
                <a:spcPct val="90000"/>
              </a:lnSpc>
              <a:tabLst>
                <a:tab pos="2289175" algn="l"/>
              </a:tabLst>
            </a:pPr>
            <a:r>
              <a:rPr lang="en-US" sz="2800" b="1"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	then </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d</a:t>
            </a:r>
            <a:r>
              <a:rPr lang="en-US" sz="2800" dirty="0">
                <a:solidFill>
                  <a:srgbClr val="008A87"/>
                </a:solidFill>
                <a:latin typeface="Arial" panose="020B0604020202020204" pitchFamily="34" charset="0"/>
                <a:ea typeface="Arial Unicode MS" pitchFamily="34" charset="-128"/>
                <a:cs typeface="Arial" panose="020B0604020202020204" pitchFamily="34" charset="0"/>
              </a:rPr>
              <a:t>[</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v</a:t>
            </a:r>
            <a:r>
              <a:rPr lang="en-US" sz="2800" dirty="0">
                <a:solidFill>
                  <a:srgbClr val="008A87"/>
                </a:solidFill>
                <a:latin typeface="Arial" panose="020B0604020202020204" pitchFamily="34" charset="0"/>
                <a:ea typeface="Arial Unicode MS" pitchFamily="34" charset="-128"/>
                <a:cs typeface="Arial" panose="020B0604020202020204" pitchFamily="34" charset="0"/>
              </a:rPr>
              <a:t>] </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d</a:t>
            </a:r>
            <a:r>
              <a:rPr lang="en-US" sz="2800" dirty="0">
                <a:solidFill>
                  <a:srgbClr val="008A87"/>
                </a:solidFill>
                <a:latin typeface="Arial" panose="020B0604020202020204" pitchFamily="34" charset="0"/>
                <a:ea typeface="Arial Unicode MS" pitchFamily="34" charset="-128"/>
                <a:cs typeface="Arial" panose="020B0604020202020204" pitchFamily="34" charset="0"/>
              </a:rPr>
              <a:t>[</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u</a:t>
            </a:r>
            <a:r>
              <a:rPr lang="en-US" sz="2800" dirty="0">
                <a:solidFill>
                  <a:srgbClr val="008A87"/>
                </a:solidFill>
                <a:latin typeface="Arial" panose="020B0604020202020204" pitchFamily="34" charset="0"/>
                <a:ea typeface="Arial Unicode MS" pitchFamily="34" charset="-128"/>
                <a:cs typeface="Arial" panose="020B0604020202020204" pitchFamily="34" charset="0"/>
              </a:rPr>
              <a:t>] + </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w</a:t>
            </a:r>
            <a:r>
              <a:rPr lang="en-US" sz="2800" dirty="0">
                <a:solidFill>
                  <a:srgbClr val="008A87"/>
                </a:solidFill>
                <a:latin typeface="Arial" panose="020B0604020202020204" pitchFamily="34" charset="0"/>
                <a:ea typeface="Arial Unicode MS" pitchFamily="34" charset="-128"/>
                <a:cs typeface="Arial" panose="020B0604020202020204" pitchFamily="34" charset="0"/>
              </a:rPr>
              <a:t>(</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u</a:t>
            </a:r>
            <a:r>
              <a:rPr lang="en-US" sz="2800" dirty="0">
                <a:solidFill>
                  <a:srgbClr val="008A87"/>
                </a:solidFill>
                <a:latin typeface="Arial" panose="020B0604020202020204" pitchFamily="34" charset="0"/>
                <a:ea typeface="Arial Unicode MS" pitchFamily="34" charset="-128"/>
                <a:cs typeface="Arial" panose="020B0604020202020204" pitchFamily="34" charset="0"/>
              </a:rPr>
              <a:t>, </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v</a:t>
            </a:r>
            <a:r>
              <a:rPr lang="en-US" sz="2800" dirty="0">
                <a:solidFill>
                  <a:srgbClr val="008A87"/>
                </a:solidFill>
                <a:latin typeface="Arial" panose="020B0604020202020204" pitchFamily="34" charset="0"/>
                <a:ea typeface="Arial Unicode MS" pitchFamily="34" charset="-128"/>
                <a:cs typeface="Arial" panose="020B0604020202020204" pitchFamily="34" charset="0"/>
              </a:rPr>
              <a:t>)</a:t>
            </a:r>
          </a:p>
          <a:p>
            <a:pPr lvl="4" eaLnBrk="1" hangingPunct="1">
              <a:lnSpc>
                <a:spcPct val="90000"/>
              </a:lnSpc>
              <a:tabLst>
                <a:tab pos="2289175" algn="l"/>
              </a:tabLst>
            </a:pP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p[v] </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u</a:t>
            </a:r>
          </a:p>
        </p:txBody>
      </p:sp>
      <p:sp>
        <p:nvSpPr>
          <p:cNvPr id="6" name="Alternate Process 5">
            <a:extLst>
              <a:ext uri="{FF2B5EF4-FFF2-40B4-BE49-F238E27FC236}">
                <a16:creationId xmlns:a16="http://schemas.microsoft.com/office/drawing/2014/main" id="{5070D1A8-C868-F05B-DE35-F9D4FD94D5D1}"/>
              </a:ext>
            </a:extLst>
          </p:cNvPr>
          <p:cNvSpPr/>
          <p:nvPr/>
        </p:nvSpPr>
        <p:spPr>
          <a:xfrm>
            <a:off x="964292" y="3006044"/>
            <a:ext cx="10389508" cy="442005"/>
          </a:xfrm>
          <a:prstGeom prst="flowChartAlternateProcess">
            <a:avLst/>
          </a:prstGeom>
          <a:noFill/>
          <a:ln w="28575">
            <a:solidFill>
              <a:srgbClr val="0432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ular Callout 8">
            <a:extLst>
              <a:ext uri="{FF2B5EF4-FFF2-40B4-BE49-F238E27FC236}">
                <a16:creationId xmlns:a16="http://schemas.microsoft.com/office/drawing/2014/main" id="{FC3E8149-9C1A-210D-37EA-E2F6EBF8F838}"/>
              </a:ext>
            </a:extLst>
          </p:cNvPr>
          <p:cNvSpPr/>
          <p:nvPr/>
        </p:nvSpPr>
        <p:spPr>
          <a:xfrm>
            <a:off x="7336971" y="3962682"/>
            <a:ext cx="4020173" cy="1428469"/>
          </a:xfrm>
          <a:prstGeom prst="wedgeRoundRectCallout">
            <a:avLst>
              <a:gd name="adj1" fmla="val -71789"/>
              <a:gd name="adj2" fmla="val 34817"/>
              <a:gd name="adj3" fmla="val 16667"/>
            </a:avLst>
          </a:prstGeom>
          <a:solidFill>
            <a:srgbClr val="0432FF"/>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ial" panose="020B0604020202020204" pitchFamily="34" charset="0"/>
                <a:cs typeface="Arial" panose="020B0604020202020204" pitchFamily="34" charset="0"/>
              </a:rPr>
              <a:t>Relaxation happens only at the active vertex with the minimum (shortest) value discovered so far! (i.e., vertex </a:t>
            </a:r>
            <a:r>
              <a:rPr lang="en-US" sz="2000" i="1" dirty="0">
                <a:solidFill>
                  <a:schemeClr val="bg1"/>
                </a:solidFill>
                <a:latin typeface="Arial" panose="020B0604020202020204" pitchFamily="34" charset="0"/>
                <a:cs typeface="Arial" panose="020B0604020202020204" pitchFamily="34" charset="0"/>
              </a:rPr>
              <a:t>u</a:t>
            </a:r>
            <a:r>
              <a:rPr lang="en-US" sz="2000" dirty="0">
                <a:solidFill>
                  <a:schemeClr val="bg1"/>
                </a:solidFill>
                <a:latin typeface="Arial" panose="020B0604020202020204" pitchFamily="34" charset="0"/>
                <a:cs typeface="Arial" panose="020B0604020202020204" pitchFamily="34" charset="0"/>
              </a:rPr>
              <a:t>) </a:t>
            </a:r>
            <a:endParaRPr lang="en-US" sz="2000"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7426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1FA12-71AF-F744-8FF8-D761A8AFF91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EC93E3C-CC28-3D42-98A4-BAE7BF623D0F}"/>
              </a:ext>
            </a:extLst>
          </p:cNvPr>
          <p:cNvSpPr>
            <a:spLocks noGrp="1"/>
          </p:cNvSpPr>
          <p:nvPr>
            <p:ph idx="1"/>
          </p:nvPr>
        </p:nvSpPr>
        <p:spPr/>
        <p:txBody>
          <a:bodyPr/>
          <a:lstStyle/>
          <a:p>
            <a:r>
              <a:rPr lang="en-US" b="1" dirty="0"/>
              <a:t>We have discussed the routing problem</a:t>
            </a:r>
          </a:p>
          <a:p>
            <a:r>
              <a:rPr lang="en-US" b="1" dirty="0"/>
              <a:t>We have discussed 2-pin net maze routing algorithm</a:t>
            </a:r>
          </a:p>
          <a:p>
            <a:r>
              <a:rPr lang="en-US" b="1" dirty="0"/>
              <a:t>We have discussed n-pin net maze routing algorithm</a:t>
            </a:r>
          </a:p>
          <a:p>
            <a:r>
              <a:rPr lang="en-US" b="1" dirty="0"/>
              <a:t>We have discussed problems of maze routing algorithm</a:t>
            </a:r>
          </a:p>
          <a:p>
            <a:r>
              <a:rPr lang="en-US" b="1" dirty="0"/>
              <a:t>We have discussed optimal “Steiner Tree” router</a:t>
            </a:r>
          </a:p>
          <a:p>
            <a:r>
              <a:rPr lang="en-US" b="1" dirty="0"/>
              <a:t>We have discussed weighted maze routing algorithm</a:t>
            </a:r>
          </a:p>
          <a:p>
            <a:endParaRPr lang="en-US" b="1" dirty="0"/>
          </a:p>
        </p:txBody>
      </p:sp>
    </p:spTree>
    <p:extLst>
      <p:ext uri="{BB962C8B-B14F-4D97-AF65-F5344CB8AC3E}">
        <p14:creationId xmlns:p14="http://schemas.microsoft.com/office/powerpoint/2010/main" val="332580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49F2C-5D3C-6240-CEA0-B1F4E3120CF3}"/>
              </a:ext>
            </a:extLst>
          </p:cNvPr>
          <p:cNvSpPr>
            <a:spLocks noGrp="1"/>
          </p:cNvSpPr>
          <p:nvPr>
            <p:ph type="title"/>
          </p:nvPr>
        </p:nvSpPr>
        <p:spPr/>
        <p:txBody>
          <a:bodyPr/>
          <a:lstStyle/>
          <a:p>
            <a:r>
              <a:rPr lang="en-US" dirty="0"/>
              <a:t>Challenges of Routing</a:t>
            </a:r>
          </a:p>
        </p:txBody>
      </p:sp>
      <p:sp>
        <p:nvSpPr>
          <p:cNvPr id="3" name="Content Placeholder 2">
            <a:extLst>
              <a:ext uri="{FF2B5EF4-FFF2-40B4-BE49-F238E27FC236}">
                <a16:creationId xmlns:a16="http://schemas.microsoft.com/office/drawing/2014/main" id="{85801CD7-88B7-58DB-1C3D-55A84D33CA6B}"/>
              </a:ext>
            </a:extLst>
          </p:cNvPr>
          <p:cNvSpPr>
            <a:spLocks noGrp="1"/>
          </p:cNvSpPr>
          <p:nvPr>
            <p:ph idx="1"/>
          </p:nvPr>
        </p:nvSpPr>
        <p:spPr>
          <a:xfrm>
            <a:off x="838200" y="1466849"/>
            <a:ext cx="8128390" cy="5226559"/>
          </a:xfrm>
        </p:spPr>
        <p:txBody>
          <a:bodyPr>
            <a:normAutofit fontScale="92500" lnSpcReduction="10000"/>
          </a:bodyPr>
          <a:lstStyle/>
          <a:p>
            <a:r>
              <a:rPr lang="en-US" b="1" dirty="0"/>
              <a:t>Scale</a:t>
            </a:r>
          </a:p>
          <a:p>
            <a:pPr lvl="1"/>
            <a:r>
              <a:rPr lang="en-US" dirty="0"/>
              <a:t>Big chips have an enormous number (</a:t>
            </a:r>
            <a:r>
              <a:rPr lang="en-US" b="1" dirty="0">
                <a:solidFill>
                  <a:srgbClr val="FF0000"/>
                </a:solidFill>
              </a:rPr>
              <a:t>millions</a:t>
            </a:r>
            <a:r>
              <a:rPr lang="en-US" dirty="0"/>
              <a:t>) of wires</a:t>
            </a:r>
          </a:p>
          <a:p>
            <a:pPr lvl="1"/>
            <a:r>
              <a:rPr lang="en-US" dirty="0"/>
              <a:t>Not every wire gets to take an “easy” path to connect its pins</a:t>
            </a:r>
          </a:p>
          <a:p>
            <a:pPr lvl="1"/>
            <a:r>
              <a:rPr lang="en-US" b="1" dirty="0">
                <a:solidFill>
                  <a:srgbClr val="800000"/>
                </a:solidFill>
              </a:rPr>
              <a:t>Must </a:t>
            </a:r>
            <a:r>
              <a:rPr lang="en-US" dirty="0"/>
              <a:t>connect them all--can’t afford to tweak many wires manually</a:t>
            </a:r>
          </a:p>
          <a:p>
            <a:r>
              <a:rPr lang="en-US" b="1" dirty="0"/>
              <a:t>Geometric complexity</a:t>
            </a:r>
          </a:p>
          <a:p>
            <a:pPr lvl="1"/>
            <a:r>
              <a:rPr lang="en-US" dirty="0"/>
              <a:t>It used to be representing the layout was a simple “grid”</a:t>
            </a:r>
          </a:p>
          <a:p>
            <a:pPr lvl="1"/>
            <a:r>
              <a:rPr lang="en-US" dirty="0"/>
              <a:t>No longer true: at nanoscale, </a:t>
            </a:r>
            <a:r>
              <a:rPr lang="en-US" b="1" dirty="0">
                <a:solidFill>
                  <a:srgbClr val="FF0000"/>
                </a:solidFill>
              </a:rPr>
              <a:t>geometry rules are complex</a:t>
            </a:r>
            <a:r>
              <a:rPr lang="en-US" dirty="0">
                <a:solidFill>
                  <a:srgbClr val="FF0000"/>
                </a:solidFill>
              </a:rPr>
              <a:t> </a:t>
            </a:r>
            <a:r>
              <a:rPr lang="en-US" dirty="0"/>
              <a:t>– makes routing hard</a:t>
            </a:r>
          </a:p>
          <a:p>
            <a:r>
              <a:rPr lang="en-US" b="1" dirty="0"/>
              <a:t>Electrical complexity</a:t>
            </a:r>
          </a:p>
          <a:p>
            <a:pPr lvl="1"/>
            <a:r>
              <a:rPr lang="en-US" dirty="0"/>
              <a:t>It’s not enough to make sure you connect all the wires</a:t>
            </a:r>
          </a:p>
          <a:p>
            <a:pPr lvl="1"/>
            <a:r>
              <a:rPr lang="en-US" dirty="0"/>
              <a:t>Must ensure </a:t>
            </a:r>
            <a:r>
              <a:rPr lang="en-US" b="1" dirty="0">
                <a:solidFill>
                  <a:srgbClr val="800000"/>
                </a:solidFill>
              </a:rPr>
              <a:t>delays</a:t>
            </a:r>
            <a:r>
              <a:rPr lang="en-US" b="1" i="1" dirty="0">
                <a:solidFill>
                  <a:srgbClr val="800000"/>
                </a:solidFill>
              </a:rPr>
              <a:t> </a:t>
            </a:r>
            <a:r>
              <a:rPr lang="en-US" dirty="0"/>
              <a:t>thru the wires are not too big</a:t>
            </a:r>
          </a:p>
          <a:p>
            <a:pPr lvl="1"/>
            <a:r>
              <a:rPr lang="en-US" dirty="0"/>
              <a:t>And wire-to-wire </a:t>
            </a:r>
            <a:r>
              <a:rPr lang="en-US" b="1" dirty="0">
                <a:solidFill>
                  <a:srgbClr val="FF0000"/>
                </a:solidFill>
              </a:rPr>
              <a:t>interactions</a:t>
            </a:r>
            <a:r>
              <a:rPr lang="en-US" b="1" i="1" dirty="0">
                <a:solidFill>
                  <a:srgbClr val="800000"/>
                </a:solidFill>
              </a:rPr>
              <a:t> </a:t>
            </a:r>
            <a:r>
              <a:rPr lang="en-US" dirty="0"/>
              <a:t>(crosstalk) don’t mess up</a:t>
            </a:r>
          </a:p>
        </p:txBody>
      </p:sp>
      <p:pic>
        <p:nvPicPr>
          <p:cNvPr id="7" name="Picture 6">
            <a:extLst>
              <a:ext uri="{FF2B5EF4-FFF2-40B4-BE49-F238E27FC236}">
                <a16:creationId xmlns:a16="http://schemas.microsoft.com/office/drawing/2014/main" id="{3061169B-B619-F6BA-7B90-DEB4E7E2BC59}"/>
              </a:ext>
            </a:extLst>
          </p:cNvPr>
          <p:cNvPicPr>
            <a:picLocks noChangeAspect="1"/>
          </p:cNvPicPr>
          <p:nvPr/>
        </p:nvPicPr>
        <p:blipFill>
          <a:blip r:embed="rId3"/>
          <a:stretch>
            <a:fillRect/>
          </a:stretch>
        </p:blipFill>
        <p:spPr>
          <a:xfrm>
            <a:off x="9083634" y="1716075"/>
            <a:ext cx="2270166" cy="4048636"/>
          </a:xfrm>
          <a:prstGeom prst="rect">
            <a:avLst/>
          </a:prstGeom>
        </p:spPr>
      </p:pic>
    </p:spTree>
    <p:extLst>
      <p:ext uri="{BB962C8B-B14F-4D97-AF65-F5344CB8AC3E}">
        <p14:creationId xmlns:p14="http://schemas.microsoft.com/office/powerpoint/2010/main" val="2954863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5F178-1954-06A6-D021-27A4AE1D2A00}"/>
              </a:ext>
            </a:extLst>
          </p:cNvPr>
          <p:cNvSpPr>
            <a:spLocks noGrp="1"/>
          </p:cNvSpPr>
          <p:nvPr>
            <p:ph type="title"/>
          </p:nvPr>
        </p:nvSpPr>
        <p:spPr/>
        <p:txBody>
          <a:bodyPr/>
          <a:lstStyle/>
          <a:p>
            <a:r>
              <a:rPr lang="en-US" dirty="0"/>
              <a:t>Physical Assumptions</a:t>
            </a:r>
          </a:p>
        </p:txBody>
      </p:sp>
      <p:sp>
        <p:nvSpPr>
          <p:cNvPr id="3" name="Content Placeholder 2">
            <a:extLst>
              <a:ext uri="{FF2B5EF4-FFF2-40B4-BE49-F238E27FC236}">
                <a16:creationId xmlns:a16="http://schemas.microsoft.com/office/drawing/2014/main" id="{D6455D1A-E03C-EA2F-6BBF-E3AD36948659}"/>
              </a:ext>
            </a:extLst>
          </p:cNvPr>
          <p:cNvSpPr>
            <a:spLocks noGrp="1"/>
          </p:cNvSpPr>
          <p:nvPr>
            <p:ph idx="1"/>
          </p:nvPr>
        </p:nvSpPr>
        <p:spPr>
          <a:xfrm>
            <a:off x="838200" y="1466849"/>
            <a:ext cx="5350459" cy="4710113"/>
          </a:xfrm>
        </p:spPr>
        <p:txBody>
          <a:bodyPr>
            <a:normAutofit/>
          </a:bodyPr>
          <a:lstStyle/>
          <a:p>
            <a:r>
              <a:rPr lang="en-US" b="1" dirty="0"/>
              <a:t>Many layers of wires</a:t>
            </a:r>
          </a:p>
          <a:p>
            <a:pPr lvl="1"/>
            <a:r>
              <a:rPr lang="en-US" dirty="0"/>
              <a:t>Made of metal (today, copper)</a:t>
            </a:r>
          </a:p>
          <a:p>
            <a:pPr lvl="1"/>
            <a:r>
              <a:rPr lang="en-US" dirty="0"/>
              <a:t>We can connect wires in different layers with </a:t>
            </a:r>
            <a:r>
              <a:rPr lang="en-US" b="1" dirty="0"/>
              <a:t>vias</a:t>
            </a:r>
          </a:p>
          <a:p>
            <a:r>
              <a:rPr lang="en-US" b="1" dirty="0"/>
              <a:t>A simplified view</a:t>
            </a:r>
          </a:p>
          <a:p>
            <a:pPr lvl="1"/>
            <a:r>
              <a:rPr lang="en-US" dirty="0"/>
              <a:t>Standard cells are using metal on layers 1,2</a:t>
            </a:r>
          </a:p>
          <a:p>
            <a:pPr lvl="1"/>
            <a:r>
              <a:rPr lang="en-US" dirty="0"/>
              <a:t>Routing wires on layers 3-8 </a:t>
            </a:r>
          </a:p>
          <a:p>
            <a:pPr lvl="1"/>
            <a:r>
              <a:rPr lang="en-US" dirty="0"/>
              <a:t>Upper layers (9, 10) reserved for power and clock distribution (e.g., clock tree network)</a:t>
            </a:r>
          </a:p>
        </p:txBody>
      </p:sp>
      <p:pic>
        <p:nvPicPr>
          <p:cNvPr id="4" name="Picture 3">
            <a:extLst>
              <a:ext uri="{FF2B5EF4-FFF2-40B4-BE49-F238E27FC236}">
                <a16:creationId xmlns:a16="http://schemas.microsoft.com/office/drawing/2014/main" id="{D1E53B8B-A394-9742-A790-1CB61331CF93}"/>
              </a:ext>
            </a:extLst>
          </p:cNvPr>
          <p:cNvPicPr>
            <a:picLocks noChangeAspect="1"/>
          </p:cNvPicPr>
          <p:nvPr/>
        </p:nvPicPr>
        <p:blipFill>
          <a:blip r:embed="rId3"/>
          <a:stretch>
            <a:fillRect/>
          </a:stretch>
        </p:blipFill>
        <p:spPr>
          <a:xfrm>
            <a:off x="7193272" y="1305580"/>
            <a:ext cx="4160009" cy="4246840"/>
          </a:xfrm>
          <a:prstGeom prst="rect">
            <a:avLst/>
          </a:prstGeom>
        </p:spPr>
      </p:pic>
      <p:sp>
        <p:nvSpPr>
          <p:cNvPr id="5" name="Right Brace 4">
            <a:extLst>
              <a:ext uri="{FF2B5EF4-FFF2-40B4-BE49-F238E27FC236}">
                <a16:creationId xmlns:a16="http://schemas.microsoft.com/office/drawing/2014/main" id="{ABE31AF5-16B1-B642-A20E-CC0E5123E48D}"/>
              </a:ext>
            </a:extLst>
          </p:cNvPr>
          <p:cNvSpPr/>
          <p:nvPr/>
        </p:nvSpPr>
        <p:spPr bwMode="auto">
          <a:xfrm>
            <a:off x="5890652" y="3598182"/>
            <a:ext cx="386408" cy="647083"/>
          </a:xfrm>
          <a:prstGeom prst="rightBrace">
            <a:avLst>
              <a:gd name="adj1" fmla="val 41865"/>
              <a:gd name="adj2" fmla="val 50000"/>
            </a:avLst>
          </a:prstGeom>
          <a:noFill/>
          <a:ln w="57150"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cxnSp>
        <p:nvCxnSpPr>
          <p:cNvPr id="6" name="Straight Arrow Connector 5">
            <a:extLst>
              <a:ext uri="{FF2B5EF4-FFF2-40B4-BE49-F238E27FC236}">
                <a16:creationId xmlns:a16="http://schemas.microsoft.com/office/drawing/2014/main" id="{7B5F0A34-FB54-8F44-BBE9-042A132B9BC8}"/>
              </a:ext>
            </a:extLst>
          </p:cNvPr>
          <p:cNvCxnSpPr>
            <a:cxnSpLocks/>
          </p:cNvCxnSpPr>
          <p:nvPr/>
        </p:nvCxnSpPr>
        <p:spPr bwMode="auto">
          <a:xfrm>
            <a:off x="6219613" y="3873625"/>
            <a:ext cx="1815217" cy="208430"/>
          </a:xfrm>
          <a:prstGeom prst="straightConnector1">
            <a:avLst/>
          </a:prstGeom>
          <a:solidFill>
            <a:schemeClr val="accent1"/>
          </a:solidFill>
          <a:ln w="57150" cap="flat" cmpd="sng" algn="ctr">
            <a:solidFill>
              <a:srgbClr val="800000"/>
            </a:solidFill>
            <a:prstDash val="solid"/>
            <a:round/>
            <a:headEnd type="none" w="med" len="med"/>
            <a:tailEnd type="arrow"/>
          </a:ln>
          <a:effectLst/>
        </p:spPr>
      </p:cxnSp>
      <p:sp>
        <p:nvSpPr>
          <p:cNvPr id="7" name="TextBox 6">
            <a:extLst>
              <a:ext uri="{FF2B5EF4-FFF2-40B4-BE49-F238E27FC236}">
                <a16:creationId xmlns:a16="http://schemas.microsoft.com/office/drawing/2014/main" id="{3907B1EC-706C-8B4D-97D2-D9732FE75929}"/>
              </a:ext>
            </a:extLst>
          </p:cNvPr>
          <p:cNvSpPr txBox="1"/>
          <p:nvPr/>
        </p:nvSpPr>
        <p:spPr>
          <a:xfrm>
            <a:off x="6631590" y="5702827"/>
            <a:ext cx="5253885" cy="58477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Wikipedia</a:t>
            </a:r>
            <a:r>
              <a:rPr lang="en-US" sz="1600" dirty="0">
                <a:latin typeface="Arial" panose="020B0604020202020204" pitchFamily="34" charset="0"/>
                <a:cs typeface="Arial" panose="020B0604020202020204" pitchFamily="34" charset="0"/>
              </a:rPr>
              <a:t>:  search “standard cell”</a:t>
            </a:r>
          </a:p>
          <a:p>
            <a:r>
              <a:rPr lang="en-US" sz="1600" dirty="0">
                <a:latin typeface="Arial" panose="020B0604020202020204" pitchFamily="34" charset="0"/>
                <a:cs typeface="Arial" panose="020B0604020202020204" pitchFamily="34" charset="0"/>
              </a:rPr>
              <a:t>http://</a:t>
            </a:r>
            <a:r>
              <a:rPr lang="en-US" sz="1600" dirty="0" err="1">
                <a:latin typeface="Arial" panose="020B0604020202020204" pitchFamily="34" charset="0"/>
                <a:cs typeface="Arial" panose="020B0604020202020204" pitchFamily="34" charset="0"/>
              </a:rPr>
              <a:t>en.wikipedia.org</a:t>
            </a:r>
            <a:r>
              <a:rPr lang="en-US" sz="1600" dirty="0">
                <a:latin typeface="Arial" panose="020B0604020202020204" pitchFamily="34" charset="0"/>
                <a:cs typeface="Arial" panose="020B0604020202020204" pitchFamily="34" charset="0"/>
              </a:rPr>
              <a:t>/wiki/File:Silicon_chip_3d.png</a:t>
            </a:r>
          </a:p>
        </p:txBody>
      </p:sp>
    </p:spTree>
    <p:extLst>
      <p:ext uri="{BB962C8B-B14F-4D97-AF65-F5344CB8AC3E}">
        <p14:creationId xmlns:p14="http://schemas.microsoft.com/office/powerpoint/2010/main" val="2917164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13F84-F909-E843-8FAD-6E016FC7BA06}"/>
              </a:ext>
            </a:extLst>
          </p:cNvPr>
          <p:cNvSpPr>
            <a:spLocks noGrp="1"/>
          </p:cNvSpPr>
          <p:nvPr>
            <p:ph type="title"/>
          </p:nvPr>
        </p:nvSpPr>
        <p:spPr/>
        <p:txBody>
          <a:bodyPr/>
          <a:lstStyle/>
          <a:p>
            <a:r>
              <a:rPr lang="en-US" dirty="0"/>
              <a:t>Placement vs Routing</a:t>
            </a:r>
          </a:p>
        </p:txBody>
      </p:sp>
      <p:sp>
        <p:nvSpPr>
          <p:cNvPr id="3" name="Content Placeholder 2">
            <a:extLst>
              <a:ext uri="{FF2B5EF4-FFF2-40B4-BE49-F238E27FC236}">
                <a16:creationId xmlns:a16="http://schemas.microsoft.com/office/drawing/2014/main" id="{E796797E-F56F-5447-9272-B634F89E7BA7}"/>
              </a:ext>
            </a:extLst>
          </p:cNvPr>
          <p:cNvSpPr>
            <a:spLocks noGrp="1"/>
          </p:cNvSpPr>
          <p:nvPr>
            <p:ph idx="1"/>
          </p:nvPr>
        </p:nvSpPr>
        <p:spPr/>
        <p:txBody>
          <a:bodyPr/>
          <a:lstStyle/>
          <a:p>
            <a:r>
              <a:rPr lang="en-US" b="1" dirty="0"/>
              <a:t>There are lots of different placement algorithms</a:t>
            </a:r>
          </a:p>
          <a:p>
            <a:pPr lvl="1"/>
            <a:r>
              <a:rPr lang="en-US" dirty="0"/>
              <a:t>Iterative methods. Used mainly for high-level floorplanning, not gate layout</a:t>
            </a:r>
          </a:p>
          <a:p>
            <a:pPr lvl="1"/>
            <a:r>
              <a:rPr lang="en-US" dirty="0"/>
              <a:t>Many analytical methods based on solving/optimizing large systems of equations</a:t>
            </a:r>
          </a:p>
          <a:p>
            <a:r>
              <a:rPr lang="en-US" b="1" dirty="0"/>
              <a:t>There are </a:t>
            </a:r>
            <a:r>
              <a:rPr lang="en-US" b="1" i="1" dirty="0"/>
              <a:t>not</a:t>
            </a:r>
            <a:r>
              <a:rPr lang="en-US" b="1" dirty="0"/>
              <a:t> quite so many routing algorithms</a:t>
            </a:r>
          </a:p>
          <a:p>
            <a:pPr lvl="1"/>
            <a:r>
              <a:rPr lang="en-US" dirty="0"/>
              <a:t>There are lots of routing data structures – to represent the geometry efficiently</a:t>
            </a:r>
          </a:p>
          <a:p>
            <a:pPr lvl="1"/>
            <a:r>
              <a:rPr lang="en-US" dirty="0"/>
              <a:t>But there is one very, very big idea at core of most real routers</a:t>
            </a:r>
          </a:p>
          <a:p>
            <a:endParaRPr lang="en-US" dirty="0"/>
          </a:p>
        </p:txBody>
      </p:sp>
    </p:spTree>
    <p:extLst>
      <p:ext uri="{BB962C8B-B14F-4D97-AF65-F5344CB8AC3E}">
        <p14:creationId xmlns:p14="http://schemas.microsoft.com/office/powerpoint/2010/main" val="3859252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F1402-912C-F14A-B569-613023F031E1}"/>
              </a:ext>
            </a:extLst>
          </p:cNvPr>
          <p:cNvSpPr>
            <a:spLocks noGrp="1"/>
          </p:cNvSpPr>
          <p:nvPr>
            <p:ph type="title"/>
          </p:nvPr>
        </p:nvSpPr>
        <p:spPr/>
        <p:txBody>
          <a:bodyPr/>
          <a:lstStyle/>
          <a:p>
            <a:r>
              <a:rPr lang="en-US" dirty="0"/>
              <a:t>Big Idea: Maze Routing</a:t>
            </a:r>
          </a:p>
        </p:txBody>
      </p:sp>
      <p:sp>
        <p:nvSpPr>
          <p:cNvPr id="3" name="Content Placeholder 2">
            <a:extLst>
              <a:ext uri="{FF2B5EF4-FFF2-40B4-BE49-F238E27FC236}">
                <a16:creationId xmlns:a16="http://schemas.microsoft.com/office/drawing/2014/main" id="{7B9DED94-E381-0C44-B69F-1DE2C40A1F7B}"/>
              </a:ext>
            </a:extLst>
          </p:cNvPr>
          <p:cNvSpPr>
            <a:spLocks noGrp="1"/>
          </p:cNvSpPr>
          <p:nvPr>
            <p:ph idx="1"/>
          </p:nvPr>
        </p:nvSpPr>
        <p:spPr>
          <a:xfrm>
            <a:off x="838200" y="1466849"/>
            <a:ext cx="5913730" cy="4710113"/>
          </a:xfrm>
        </p:spPr>
        <p:txBody>
          <a:bodyPr/>
          <a:lstStyle/>
          <a:p>
            <a:r>
              <a:rPr lang="en-US" b="1" dirty="0"/>
              <a:t>From one famous early paper:</a:t>
            </a:r>
          </a:p>
          <a:p>
            <a:pPr lvl="1"/>
            <a:r>
              <a:rPr lang="en-US" dirty="0"/>
              <a:t>E.F. Moore. “The shortest path through a maze,” </a:t>
            </a:r>
            <a:r>
              <a:rPr lang="en-US" i="1" dirty="0"/>
              <a:t>International Symposium on the Theory of Switching Proceedings</a:t>
            </a:r>
            <a:r>
              <a:rPr lang="en-US" dirty="0"/>
              <a:t>, pp 285--292, Cambridge, MA, Apr. 1959. Harvard University Press</a:t>
            </a:r>
          </a:p>
          <a:p>
            <a:pPr lvl="1"/>
            <a:r>
              <a:rPr lang="en-US" dirty="0"/>
              <a:t>Given a maze (or a graph), find a shortest path from entrance to exit</a:t>
            </a:r>
          </a:p>
          <a:p>
            <a:r>
              <a:rPr lang="en-US" b="1" dirty="0"/>
              <a:t>Yes – it’s that Moore of “Moore state machines” fame</a:t>
            </a:r>
          </a:p>
          <a:p>
            <a:endParaRPr lang="en-US" dirty="0"/>
          </a:p>
        </p:txBody>
      </p:sp>
      <p:pic>
        <p:nvPicPr>
          <p:cNvPr id="4" name="Picture 3" descr="Screen Shot 2013-04-07 at 3.47.01 PM.png">
            <a:extLst>
              <a:ext uri="{FF2B5EF4-FFF2-40B4-BE49-F238E27FC236}">
                <a16:creationId xmlns:a16="http://schemas.microsoft.com/office/drawing/2014/main" id="{493FAD1E-64CB-0E4A-8F3F-015928D26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907" y="1409170"/>
            <a:ext cx="4323893" cy="4874207"/>
          </a:xfrm>
          <a:prstGeom prst="rect">
            <a:avLst/>
          </a:prstGeom>
        </p:spPr>
      </p:pic>
    </p:spTree>
    <p:extLst>
      <p:ext uri="{BB962C8B-B14F-4D97-AF65-F5344CB8AC3E}">
        <p14:creationId xmlns:p14="http://schemas.microsoft.com/office/powerpoint/2010/main" val="630480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9BFB8-58DC-3748-AD4C-E1D0F55C5BDD}"/>
              </a:ext>
            </a:extLst>
          </p:cNvPr>
          <p:cNvSpPr>
            <a:spLocks noGrp="1"/>
          </p:cNvSpPr>
          <p:nvPr>
            <p:ph type="title"/>
          </p:nvPr>
        </p:nvSpPr>
        <p:spPr/>
        <p:txBody>
          <a:bodyPr/>
          <a:lstStyle/>
          <a:p>
            <a:r>
              <a:rPr lang="en-US" dirty="0"/>
              <a:t>How Do We Get from “Mazes” to “Wires”?</a:t>
            </a:r>
          </a:p>
        </p:txBody>
      </p:sp>
      <p:sp>
        <p:nvSpPr>
          <p:cNvPr id="3" name="Content Placeholder 2">
            <a:extLst>
              <a:ext uri="{FF2B5EF4-FFF2-40B4-BE49-F238E27FC236}">
                <a16:creationId xmlns:a16="http://schemas.microsoft.com/office/drawing/2014/main" id="{8049FFED-43C4-E246-B04C-984E7244F8F0}"/>
              </a:ext>
            </a:extLst>
          </p:cNvPr>
          <p:cNvSpPr>
            <a:spLocks noGrp="1"/>
          </p:cNvSpPr>
          <p:nvPr>
            <p:ph idx="1"/>
          </p:nvPr>
        </p:nvSpPr>
        <p:spPr/>
        <p:txBody>
          <a:bodyPr/>
          <a:lstStyle/>
          <a:p>
            <a:pPr>
              <a:lnSpc>
                <a:spcPct val="90000"/>
              </a:lnSpc>
            </a:pPr>
            <a:r>
              <a:rPr lang="en-US" b="1" dirty="0"/>
              <a:t>Make a big geometric assumption: Gridded</a:t>
            </a:r>
            <a:r>
              <a:rPr lang="en-US" b="1" i="1" dirty="0"/>
              <a:t> </a:t>
            </a:r>
            <a:r>
              <a:rPr lang="en-US" b="1" dirty="0"/>
              <a:t>routing</a:t>
            </a:r>
          </a:p>
          <a:p>
            <a:pPr lvl="1">
              <a:lnSpc>
                <a:spcPct val="90000"/>
              </a:lnSpc>
            </a:pPr>
            <a:r>
              <a:rPr lang="en-US" dirty="0"/>
              <a:t>The layout surface is a grid of regular squares</a:t>
            </a:r>
          </a:p>
          <a:p>
            <a:pPr lvl="1">
              <a:lnSpc>
                <a:spcPct val="90000"/>
              </a:lnSpc>
            </a:pPr>
            <a:r>
              <a:rPr lang="en-US" dirty="0"/>
              <a:t>A legal wire path = a set of connected </a:t>
            </a:r>
            <a:r>
              <a:rPr lang="en-US" i="1" dirty="0"/>
              <a:t>unobstructed</a:t>
            </a:r>
            <a:r>
              <a:rPr lang="en-US" dirty="0"/>
              <a:t> grid cells</a:t>
            </a:r>
          </a:p>
          <a:p>
            <a:endParaRPr lang="en-US" dirty="0"/>
          </a:p>
        </p:txBody>
      </p:sp>
      <p:grpSp>
        <p:nvGrpSpPr>
          <p:cNvPr id="106" name="Group 105">
            <a:extLst>
              <a:ext uri="{FF2B5EF4-FFF2-40B4-BE49-F238E27FC236}">
                <a16:creationId xmlns:a16="http://schemas.microsoft.com/office/drawing/2014/main" id="{4615B1E0-2550-7F4C-A49D-46B4D1C8C299}"/>
              </a:ext>
            </a:extLst>
          </p:cNvPr>
          <p:cNvGrpSpPr/>
          <p:nvPr/>
        </p:nvGrpSpPr>
        <p:grpSpPr>
          <a:xfrm>
            <a:off x="1402044" y="2995208"/>
            <a:ext cx="4115729" cy="3381778"/>
            <a:chOff x="1828427" y="3077544"/>
            <a:chExt cx="3430297" cy="2818578"/>
          </a:xfrm>
        </p:grpSpPr>
        <p:sp>
          <p:nvSpPr>
            <p:cNvPr id="4" name="Rectangle 3">
              <a:extLst>
                <a:ext uri="{FF2B5EF4-FFF2-40B4-BE49-F238E27FC236}">
                  <a16:creationId xmlns:a16="http://schemas.microsoft.com/office/drawing/2014/main" id="{32D310B7-D580-C146-9AA7-896AF6F62D86}"/>
                </a:ext>
              </a:extLst>
            </p:cNvPr>
            <p:cNvSpPr/>
            <p:nvPr/>
          </p:nvSpPr>
          <p:spPr>
            <a:xfrm>
              <a:off x="2692221" y="3483172"/>
              <a:ext cx="1057186" cy="1403075"/>
            </a:xfrm>
            <a:prstGeom prst="rect">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5" name="Rectangle 4">
              <a:extLst>
                <a:ext uri="{FF2B5EF4-FFF2-40B4-BE49-F238E27FC236}">
                  <a16:creationId xmlns:a16="http://schemas.microsoft.com/office/drawing/2014/main" id="{E2C9702A-91FF-2F47-8A0A-89D24A8EDB50}"/>
                </a:ext>
              </a:extLst>
            </p:cNvPr>
            <p:cNvSpPr/>
            <p:nvPr/>
          </p:nvSpPr>
          <p:spPr>
            <a:xfrm>
              <a:off x="4613773" y="3668821"/>
              <a:ext cx="218891" cy="771900"/>
            </a:xfrm>
            <a:prstGeom prst="rect">
              <a:avLst/>
            </a:prstGeom>
            <a:solidFill>
              <a:schemeClr val="tx1">
                <a:lumMod val="50000"/>
                <a:lumOff val="5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6" name="Rectangle 5">
              <a:extLst>
                <a:ext uri="{FF2B5EF4-FFF2-40B4-BE49-F238E27FC236}">
                  <a16:creationId xmlns:a16="http://schemas.microsoft.com/office/drawing/2014/main" id="{9803DAED-74B3-8B45-852E-0747AE7C0891}"/>
                </a:ext>
              </a:extLst>
            </p:cNvPr>
            <p:cNvSpPr/>
            <p:nvPr/>
          </p:nvSpPr>
          <p:spPr>
            <a:xfrm>
              <a:off x="4041436" y="4267286"/>
              <a:ext cx="791753" cy="226631"/>
            </a:xfrm>
            <a:prstGeom prst="rect">
              <a:avLst/>
            </a:prstGeom>
            <a:solidFill>
              <a:schemeClr val="tx1">
                <a:lumMod val="50000"/>
                <a:lumOff val="5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7" name="Rectangle 6">
              <a:extLst>
                <a:ext uri="{FF2B5EF4-FFF2-40B4-BE49-F238E27FC236}">
                  <a16:creationId xmlns:a16="http://schemas.microsoft.com/office/drawing/2014/main" id="{BCA47EB9-5F63-7D47-B396-CFA403004D02}"/>
                </a:ext>
              </a:extLst>
            </p:cNvPr>
            <p:cNvSpPr/>
            <p:nvPr/>
          </p:nvSpPr>
          <p:spPr>
            <a:xfrm>
              <a:off x="3975473" y="4274479"/>
              <a:ext cx="206118" cy="877211"/>
            </a:xfrm>
            <a:prstGeom prst="rect">
              <a:avLst/>
            </a:prstGeom>
            <a:solidFill>
              <a:schemeClr val="tx1">
                <a:lumMod val="50000"/>
                <a:lumOff val="5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8" name="Rectangle 7">
              <a:extLst>
                <a:ext uri="{FF2B5EF4-FFF2-40B4-BE49-F238E27FC236}">
                  <a16:creationId xmlns:a16="http://schemas.microsoft.com/office/drawing/2014/main" id="{5A684D59-DE4A-024C-92D3-DD56D0D4AF8B}"/>
                </a:ext>
              </a:extLst>
            </p:cNvPr>
            <p:cNvSpPr/>
            <p:nvPr/>
          </p:nvSpPr>
          <p:spPr>
            <a:xfrm>
              <a:off x="2266686" y="5079086"/>
              <a:ext cx="1921553" cy="206139"/>
            </a:xfrm>
            <a:prstGeom prst="rect">
              <a:avLst/>
            </a:prstGeom>
            <a:solidFill>
              <a:schemeClr val="tx1">
                <a:lumMod val="50000"/>
                <a:lumOff val="5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nvGrpSpPr>
            <p:cNvPr id="9" name="Group 105">
              <a:extLst>
                <a:ext uri="{FF2B5EF4-FFF2-40B4-BE49-F238E27FC236}">
                  <a16:creationId xmlns:a16="http://schemas.microsoft.com/office/drawing/2014/main" id="{A30DF3C9-6476-AE42-8B2F-0061EF354642}"/>
                </a:ext>
              </a:extLst>
            </p:cNvPr>
            <p:cNvGrpSpPr>
              <a:grpSpLocks/>
            </p:cNvGrpSpPr>
            <p:nvPr/>
          </p:nvGrpSpPr>
          <p:grpSpPr bwMode="auto">
            <a:xfrm>
              <a:off x="1828427" y="3077544"/>
              <a:ext cx="3430297" cy="2818578"/>
              <a:chOff x="825" y="1624"/>
              <a:chExt cx="3629" cy="2939"/>
            </a:xfrm>
          </p:grpSpPr>
          <p:grpSp>
            <p:nvGrpSpPr>
              <p:cNvPr id="10" name="Group 61">
                <a:extLst>
                  <a:ext uri="{FF2B5EF4-FFF2-40B4-BE49-F238E27FC236}">
                    <a16:creationId xmlns:a16="http://schemas.microsoft.com/office/drawing/2014/main" id="{F5F8A502-0FFF-D94F-8643-2B091D567AD5}"/>
                  </a:ext>
                </a:extLst>
              </p:cNvPr>
              <p:cNvGrpSpPr>
                <a:grpSpLocks/>
              </p:cNvGrpSpPr>
              <p:nvPr/>
            </p:nvGrpSpPr>
            <p:grpSpPr bwMode="auto">
              <a:xfrm>
                <a:off x="825" y="1624"/>
                <a:ext cx="3629" cy="1474"/>
                <a:chOff x="3164" y="1703"/>
                <a:chExt cx="3629" cy="1474"/>
              </a:xfrm>
            </p:grpSpPr>
            <p:sp>
              <p:nvSpPr>
                <p:cNvPr id="54" name="Line 12">
                  <a:extLst>
                    <a:ext uri="{FF2B5EF4-FFF2-40B4-BE49-F238E27FC236}">
                      <a16:creationId xmlns:a16="http://schemas.microsoft.com/office/drawing/2014/main" id="{601A9237-2C30-9646-9943-585A5734513A}"/>
                    </a:ext>
                  </a:extLst>
                </p:cNvPr>
                <p:cNvSpPr>
                  <a:spLocks noChangeShapeType="1"/>
                </p:cNvSpPr>
                <p:nvPr/>
              </p:nvSpPr>
              <p:spPr bwMode="auto">
                <a:xfrm>
                  <a:off x="316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5" name="Line 13">
                  <a:extLst>
                    <a:ext uri="{FF2B5EF4-FFF2-40B4-BE49-F238E27FC236}">
                      <a16:creationId xmlns:a16="http://schemas.microsoft.com/office/drawing/2014/main" id="{3130B299-FC21-8A43-8B78-25CBD6EE0198}"/>
                    </a:ext>
                  </a:extLst>
                </p:cNvPr>
                <p:cNvSpPr>
                  <a:spLocks noChangeShapeType="1"/>
                </p:cNvSpPr>
                <p:nvPr/>
              </p:nvSpPr>
              <p:spPr bwMode="auto">
                <a:xfrm>
                  <a:off x="3390"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6" name="Line 14">
                  <a:extLst>
                    <a:ext uri="{FF2B5EF4-FFF2-40B4-BE49-F238E27FC236}">
                      <a16:creationId xmlns:a16="http://schemas.microsoft.com/office/drawing/2014/main" id="{940BA2F4-8E05-BD48-AAB3-1149A681BBED}"/>
                    </a:ext>
                  </a:extLst>
                </p:cNvPr>
                <p:cNvSpPr>
                  <a:spLocks noChangeShapeType="1"/>
                </p:cNvSpPr>
                <p:nvPr/>
              </p:nvSpPr>
              <p:spPr bwMode="auto">
                <a:xfrm>
                  <a:off x="3617"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7" name="Line 15">
                  <a:extLst>
                    <a:ext uri="{FF2B5EF4-FFF2-40B4-BE49-F238E27FC236}">
                      <a16:creationId xmlns:a16="http://schemas.microsoft.com/office/drawing/2014/main" id="{0BCAA6BC-3383-F94E-99C1-45C0FC26E7D6}"/>
                    </a:ext>
                  </a:extLst>
                </p:cNvPr>
                <p:cNvSpPr>
                  <a:spLocks noChangeShapeType="1"/>
                </p:cNvSpPr>
                <p:nvPr/>
              </p:nvSpPr>
              <p:spPr bwMode="auto">
                <a:xfrm>
                  <a:off x="384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8" name="Line 16">
                  <a:extLst>
                    <a:ext uri="{FF2B5EF4-FFF2-40B4-BE49-F238E27FC236}">
                      <a16:creationId xmlns:a16="http://schemas.microsoft.com/office/drawing/2014/main" id="{1636E4B2-0AFD-DF46-95E3-C142DC92C87A}"/>
                    </a:ext>
                  </a:extLst>
                </p:cNvPr>
                <p:cNvSpPr>
                  <a:spLocks noChangeShapeType="1"/>
                </p:cNvSpPr>
                <p:nvPr/>
              </p:nvSpPr>
              <p:spPr bwMode="auto">
                <a:xfrm>
                  <a:off x="407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9" name="Line 17">
                  <a:extLst>
                    <a:ext uri="{FF2B5EF4-FFF2-40B4-BE49-F238E27FC236}">
                      <a16:creationId xmlns:a16="http://schemas.microsoft.com/office/drawing/2014/main" id="{9CD6F4F0-466D-1E4D-BC87-6E117EF636E3}"/>
                    </a:ext>
                  </a:extLst>
                </p:cNvPr>
                <p:cNvSpPr>
                  <a:spLocks noChangeShapeType="1"/>
                </p:cNvSpPr>
                <p:nvPr/>
              </p:nvSpPr>
              <p:spPr bwMode="auto">
                <a:xfrm>
                  <a:off x="429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0" name="Line 18">
                  <a:extLst>
                    <a:ext uri="{FF2B5EF4-FFF2-40B4-BE49-F238E27FC236}">
                      <a16:creationId xmlns:a16="http://schemas.microsoft.com/office/drawing/2014/main" id="{CE460AA3-2A88-BC46-8F7A-3AF4305038C5}"/>
                    </a:ext>
                  </a:extLst>
                </p:cNvPr>
                <p:cNvSpPr>
                  <a:spLocks noChangeShapeType="1"/>
                </p:cNvSpPr>
                <p:nvPr/>
              </p:nvSpPr>
              <p:spPr bwMode="auto">
                <a:xfrm>
                  <a:off x="452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1" name="Line 19">
                  <a:extLst>
                    <a:ext uri="{FF2B5EF4-FFF2-40B4-BE49-F238E27FC236}">
                      <a16:creationId xmlns:a16="http://schemas.microsoft.com/office/drawing/2014/main" id="{4531D745-73DF-F747-9A3E-A15A6847EC6F}"/>
                    </a:ext>
                  </a:extLst>
                </p:cNvPr>
                <p:cNvSpPr>
                  <a:spLocks noChangeShapeType="1"/>
                </p:cNvSpPr>
                <p:nvPr/>
              </p:nvSpPr>
              <p:spPr bwMode="auto">
                <a:xfrm>
                  <a:off x="475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2" name="Line 20">
                  <a:extLst>
                    <a:ext uri="{FF2B5EF4-FFF2-40B4-BE49-F238E27FC236}">
                      <a16:creationId xmlns:a16="http://schemas.microsoft.com/office/drawing/2014/main" id="{ECF8E578-3F25-D14C-B136-CF839BBA8C41}"/>
                    </a:ext>
                  </a:extLst>
                </p:cNvPr>
                <p:cNvSpPr>
                  <a:spLocks noChangeShapeType="1"/>
                </p:cNvSpPr>
                <p:nvPr/>
              </p:nvSpPr>
              <p:spPr bwMode="auto">
                <a:xfrm>
                  <a:off x="497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3" name="Line 21">
                  <a:extLst>
                    <a:ext uri="{FF2B5EF4-FFF2-40B4-BE49-F238E27FC236}">
                      <a16:creationId xmlns:a16="http://schemas.microsoft.com/office/drawing/2014/main" id="{C80B63B6-2C08-264F-82D9-69DD6FE918C2}"/>
                    </a:ext>
                  </a:extLst>
                </p:cNvPr>
                <p:cNvSpPr>
                  <a:spLocks noChangeShapeType="1"/>
                </p:cNvSpPr>
                <p:nvPr/>
              </p:nvSpPr>
              <p:spPr bwMode="auto">
                <a:xfrm>
                  <a:off x="520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4" name="Line 22">
                  <a:extLst>
                    <a:ext uri="{FF2B5EF4-FFF2-40B4-BE49-F238E27FC236}">
                      <a16:creationId xmlns:a16="http://schemas.microsoft.com/office/drawing/2014/main" id="{3C3AD75F-094E-AD47-9A99-25094BAAE3BF}"/>
                    </a:ext>
                  </a:extLst>
                </p:cNvPr>
                <p:cNvSpPr>
                  <a:spLocks noChangeShapeType="1"/>
                </p:cNvSpPr>
                <p:nvPr/>
              </p:nvSpPr>
              <p:spPr bwMode="auto">
                <a:xfrm>
                  <a:off x="543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5" name="Line 23">
                  <a:extLst>
                    <a:ext uri="{FF2B5EF4-FFF2-40B4-BE49-F238E27FC236}">
                      <a16:creationId xmlns:a16="http://schemas.microsoft.com/office/drawing/2014/main" id="{6694181C-9784-7246-8716-D84EA1251CD0}"/>
                    </a:ext>
                  </a:extLst>
                </p:cNvPr>
                <p:cNvSpPr>
                  <a:spLocks noChangeShapeType="1"/>
                </p:cNvSpPr>
                <p:nvPr/>
              </p:nvSpPr>
              <p:spPr bwMode="auto">
                <a:xfrm>
                  <a:off x="565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6" name="Line 24">
                  <a:extLst>
                    <a:ext uri="{FF2B5EF4-FFF2-40B4-BE49-F238E27FC236}">
                      <a16:creationId xmlns:a16="http://schemas.microsoft.com/office/drawing/2014/main" id="{30A3767B-0B2C-A447-AB2F-AC7E1414A561}"/>
                    </a:ext>
                  </a:extLst>
                </p:cNvPr>
                <p:cNvSpPr>
                  <a:spLocks noChangeShapeType="1"/>
                </p:cNvSpPr>
                <p:nvPr/>
              </p:nvSpPr>
              <p:spPr bwMode="auto">
                <a:xfrm>
                  <a:off x="588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7" name="Line 25">
                  <a:extLst>
                    <a:ext uri="{FF2B5EF4-FFF2-40B4-BE49-F238E27FC236}">
                      <a16:creationId xmlns:a16="http://schemas.microsoft.com/office/drawing/2014/main" id="{A3867CE5-7EE2-774D-BBCF-A877407939E9}"/>
                    </a:ext>
                  </a:extLst>
                </p:cNvPr>
                <p:cNvSpPr>
                  <a:spLocks noChangeShapeType="1"/>
                </p:cNvSpPr>
                <p:nvPr/>
              </p:nvSpPr>
              <p:spPr bwMode="auto">
                <a:xfrm>
                  <a:off x="611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8" name="Line 26">
                  <a:extLst>
                    <a:ext uri="{FF2B5EF4-FFF2-40B4-BE49-F238E27FC236}">
                      <a16:creationId xmlns:a16="http://schemas.microsoft.com/office/drawing/2014/main" id="{8F6A4542-949C-3A40-8447-6BAEDBBC5433}"/>
                    </a:ext>
                  </a:extLst>
                </p:cNvPr>
                <p:cNvSpPr>
                  <a:spLocks noChangeShapeType="1"/>
                </p:cNvSpPr>
                <p:nvPr/>
              </p:nvSpPr>
              <p:spPr bwMode="auto">
                <a:xfrm>
                  <a:off x="6339"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9" name="Line 27">
                  <a:extLst>
                    <a:ext uri="{FF2B5EF4-FFF2-40B4-BE49-F238E27FC236}">
                      <a16:creationId xmlns:a16="http://schemas.microsoft.com/office/drawing/2014/main" id="{4F55CC66-61F6-D641-8E15-F4B7F9FF1022}"/>
                    </a:ext>
                  </a:extLst>
                </p:cNvPr>
                <p:cNvSpPr>
                  <a:spLocks noChangeShapeType="1"/>
                </p:cNvSpPr>
                <p:nvPr/>
              </p:nvSpPr>
              <p:spPr bwMode="auto">
                <a:xfrm>
                  <a:off x="6566"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0" name="Line 28">
                  <a:extLst>
                    <a:ext uri="{FF2B5EF4-FFF2-40B4-BE49-F238E27FC236}">
                      <a16:creationId xmlns:a16="http://schemas.microsoft.com/office/drawing/2014/main" id="{457E91AC-8BEC-D94D-BF29-905CD36EACDF}"/>
                    </a:ext>
                  </a:extLst>
                </p:cNvPr>
                <p:cNvSpPr>
                  <a:spLocks noChangeShapeType="1"/>
                </p:cNvSpPr>
                <p:nvPr/>
              </p:nvSpPr>
              <p:spPr bwMode="auto">
                <a:xfrm>
                  <a:off x="679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1" name="Line 29">
                  <a:extLst>
                    <a:ext uri="{FF2B5EF4-FFF2-40B4-BE49-F238E27FC236}">
                      <a16:creationId xmlns:a16="http://schemas.microsoft.com/office/drawing/2014/main" id="{3975E181-8521-B94E-B7D3-AE055F9AA89B}"/>
                    </a:ext>
                  </a:extLst>
                </p:cNvPr>
                <p:cNvSpPr>
                  <a:spLocks noChangeShapeType="1"/>
                </p:cNvSpPr>
                <p:nvPr/>
              </p:nvSpPr>
              <p:spPr bwMode="auto">
                <a:xfrm>
                  <a:off x="316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2" name="Line 30">
                  <a:extLst>
                    <a:ext uri="{FF2B5EF4-FFF2-40B4-BE49-F238E27FC236}">
                      <a16:creationId xmlns:a16="http://schemas.microsoft.com/office/drawing/2014/main" id="{F1CAEE96-30E8-8147-8DE3-1917B77D2931}"/>
                    </a:ext>
                  </a:extLst>
                </p:cNvPr>
                <p:cNvSpPr>
                  <a:spLocks noChangeShapeType="1"/>
                </p:cNvSpPr>
                <p:nvPr/>
              </p:nvSpPr>
              <p:spPr bwMode="auto">
                <a:xfrm>
                  <a:off x="3390"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3" name="Line 31">
                  <a:extLst>
                    <a:ext uri="{FF2B5EF4-FFF2-40B4-BE49-F238E27FC236}">
                      <a16:creationId xmlns:a16="http://schemas.microsoft.com/office/drawing/2014/main" id="{1479E234-4BD0-184B-ABEA-A9AC636D5030}"/>
                    </a:ext>
                  </a:extLst>
                </p:cNvPr>
                <p:cNvSpPr>
                  <a:spLocks noChangeShapeType="1"/>
                </p:cNvSpPr>
                <p:nvPr/>
              </p:nvSpPr>
              <p:spPr bwMode="auto">
                <a:xfrm>
                  <a:off x="3617"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4" name="Line 32">
                  <a:extLst>
                    <a:ext uri="{FF2B5EF4-FFF2-40B4-BE49-F238E27FC236}">
                      <a16:creationId xmlns:a16="http://schemas.microsoft.com/office/drawing/2014/main" id="{99A94CF6-E27B-1047-91A6-A1EABADED379}"/>
                    </a:ext>
                  </a:extLst>
                </p:cNvPr>
                <p:cNvSpPr>
                  <a:spLocks noChangeShapeType="1"/>
                </p:cNvSpPr>
                <p:nvPr/>
              </p:nvSpPr>
              <p:spPr bwMode="auto">
                <a:xfrm>
                  <a:off x="384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5" name="Line 33">
                  <a:extLst>
                    <a:ext uri="{FF2B5EF4-FFF2-40B4-BE49-F238E27FC236}">
                      <a16:creationId xmlns:a16="http://schemas.microsoft.com/office/drawing/2014/main" id="{CCE3AA19-84BC-604D-882E-9EF7FF3AF5F0}"/>
                    </a:ext>
                  </a:extLst>
                </p:cNvPr>
                <p:cNvSpPr>
                  <a:spLocks noChangeShapeType="1"/>
                </p:cNvSpPr>
                <p:nvPr/>
              </p:nvSpPr>
              <p:spPr bwMode="auto">
                <a:xfrm>
                  <a:off x="407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6" name="Line 34">
                  <a:extLst>
                    <a:ext uri="{FF2B5EF4-FFF2-40B4-BE49-F238E27FC236}">
                      <a16:creationId xmlns:a16="http://schemas.microsoft.com/office/drawing/2014/main" id="{6EF59E1D-688F-454D-83BD-37BC4B90C23E}"/>
                    </a:ext>
                  </a:extLst>
                </p:cNvPr>
                <p:cNvSpPr>
                  <a:spLocks noChangeShapeType="1"/>
                </p:cNvSpPr>
                <p:nvPr/>
              </p:nvSpPr>
              <p:spPr bwMode="auto">
                <a:xfrm>
                  <a:off x="429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7" name="Line 35">
                  <a:extLst>
                    <a:ext uri="{FF2B5EF4-FFF2-40B4-BE49-F238E27FC236}">
                      <a16:creationId xmlns:a16="http://schemas.microsoft.com/office/drawing/2014/main" id="{0F308C8B-E653-2F47-AD23-CE4ACFCD5A27}"/>
                    </a:ext>
                  </a:extLst>
                </p:cNvPr>
                <p:cNvSpPr>
                  <a:spLocks noChangeShapeType="1"/>
                </p:cNvSpPr>
                <p:nvPr/>
              </p:nvSpPr>
              <p:spPr bwMode="auto">
                <a:xfrm>
                  <a:off x="452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8" name="Line 36">
                  <a:extLst>
                    <a:ext uri="{FF2B5EF4-FFF2-40B4-BE49-F238E27FC236}">
                      <a16:creationId xmlns:a16="http://schemas.microsoft.com/office/drawing/2014/main" id="{B07ED0FA-7CDA-4747-AE07-E56D49872643}"/>
                    </a:ext>
                  </a:extLst>
                </p:cNvPr>
                <p:cNvSpPr>
                  <a:spLocks noChangeShapeType="1"/>
                </p:cNvSpPr>
                <p:nvPr/>
              </p:nvSpPr>
              <p:spPr bwMode="auto">
                <a:xfrm>
                  <a:off x="475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9" name="Line 37">
                  <a:extLst>
                    <a:ext uri="{FF2B5EF4-FFF2-40B4-BE49-F238E27FC236}">
                      <a16:creationId xmlns:a16="http://schemas.microsoft.com/office/drawing/2014/main" id="{D221108A-9779-7645-A2BD-C0B6EB80F7A1}"/>
                    </a:ext>
                  </a:extLst>
                </p:cNvPr>
                <p:cNvSpPr>
                  <a:spLocks noChangeShapeType="1"/>
                </p:cNvSpPr>
                <p:nvPr/>
              </p:nvSpPr>
              <p:spPr bwMode="auto">
                <a:xfrm>
                  <a:off x="497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0" name="Line 38">
                  <a:extLst>
                    <a:ext uri="{FF2B5EF4-FFF2-40B4-BE49-F238E27FC236}">
                      <a16:creationId xmlns:a16="http://schemas.microsoft.com/office/drawing/2014/main" id="{5C074E3C-751B-D346-8C3E-1AC5375B3E86}"/>
                    </a:ext>
                  </a:extLst>
                </p:cNvPr>
                <p:cNvSpPr>
                  <a:spLocks noChangeShapeType="1"/>
                </p:cNvSpPr>
                <p:nvPr/>
              </p:nvSpPr>
              <p:spPr bwMode="auto">
                <a:xfrm>
                  <a:off x="520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1" name="Line 39">
                  <a:extLst>
                    <a:ext uri="{FF2B5EF4-FFF2-40B4-BE49-F238E27FC236}">
                      <a16:creationId xmlns:a16="http://schemas.microsoft.com/office/drawing/2014/main" id="{563B05F4-1107-4F44-84F7-A306A7742C44}"/>
                    </a:ext>
                  </a:extLst>
                </p:cNvPr>
                <p:cNvSpPr>
                  <a:spLocks noChangeShapeType="1"/>
                </p:cNvSpPr>
                <p:nvPr/>
              </p:nvSpPr>
              <p:spPr bwMode="auto">
                <a:xfrm>
                  <a:off x="543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2" name="Line 40">
                  <a:extLst>
                    <a:ext uri="{FF2B5EF4-FFF2-40B4-BE49-F238E27FC236}">
                      <a16:creationId xmlns:a16="http://schemas.microsoft.com/office/drawing/2014/main" id="{21EE0280-68D5-F14E-A8D2-584281A1A9FC}"/>
                    </a:ext>
                  </a:extLst>
                </p:cNvPr>
                <p:cNvSpPr>
                  <a:spLocks noChangeShapeType="1"/>
                </p:cNvSpPr>
                <p:nvPr/>
              </p:nvSpPr>
              <p:spPr bwMode="auto">
                <a:xfrm>
                  <a:off x="565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3" name="Line 41">
                  <a:extLst>
                    <a:ext uri="{FF2B5EF4-FFF2-40B4-BE49-F238E27FC236}">
                      <a16:creationId xmlns:a16="http://schemas.microsoft.com/office/drawing/2014/main" id="{89DA1310-078F-5B49-8BE5-71F90A048EBD}"/>
                    </a:ext>
                  </a:extLst>
                </p:cNvPr>
                <p:cNvSpPr>
                  <a:spLocks noChangeShapeType="1"/>
                </p:cNvSpPr>
                <p:nvPr/>
              </p:nvSpPr>
              <p:spPr bwMode="auto">
                <a:xfrm>
                  <a:off x="588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4" name="Line 42">
                  <a:extLst>
                    <a:ext uri="{FF2B5EF4-FFF2-40B4-BE49-F238E27FC236}">
                      <a16:creationId xmlns:a16="http://schemas.microsoft.com/office/drawing/2014/main" id="{8597B3A3-CF9B-B44B-BF4A-0F9E178DF661}"/>
                    </a:ext>
                  </a:extLst>
                </p:cNvPr>
                <p:cNvSpPr>
                  <a:spLocks noChangeShapeType="1"/>
                </p:cNvSpPr>
                <p:nvPr/>
              </p:nvSpPr>
              <p:spPr bwMode="auto">
                <a:xfrm>
                  <a:off x="611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5" name="Line 43">
                  <a:extLst>
                    <a:ext uri="{FF2B5EF4-FFF2-40B4-BE49-F238E27FC236}">
                      <a16:creationId xmlns:a16="http://schemas.microsoft.com/office/drawing/2014/main" id="{8109B024-8F41-8A4E-BED6-8C09810CDC0E}"/>
                    </a:ext>
                  </a:extLst>
                </p:cNvPr>
                <p:cNvSpPr>
                  <a:spLocks noChangeShapeType="1"/>
                </p:cNvSpPr>
                <p:nvPr/>
              </p:nvSpPr>
              <p:spPr bwMode="auto">
                <a:xfrm>
                  <a:off x="6339"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6" name="Line 44">
                  <a:extLst>
                    <a:ext uri="{FF2B5EF4-FFF2-40B4-BE49-F238E27FC236}">
                      <a16:creationId xmlns:a16="http://schemas.microsoft.com/office/drawing/2014/main" id="{67C7FBCB-BD63-E64C-94C2-8E49F8271EE2}"/>
                    </a:ext>
                  </a:extLst>
                </p:cNvPr>
                <p:cNvSpPr>
                  <a:spLocks noChangeShapeType="1"/>
                </p:cNvSpPr>
                <p:nvPr/>
              </p:nvSpPr>
              <p:spPr bwMode="auto">
                <a:xfrm>
                  <a:off x="6566"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7" name="Line 45">
                  <a:extLst>
                    <a:ext uri="{FF2B5EF4-FFF2-40B4-BE49-F238E27FC236}">
                      <a16:creationId xmlns:a16="http://schemas.microsoft.com/office/drawing/2014/main" id="{0EF5D71F-3F63-C942-86D4-D6901C68422A}"/>
                    </a:ext>
                  </a:extLst>
                </p:cNvPr>
                <p:cNvSpPr>
                  <a:spLocks noChangeShapeType="1"/>
                </p:cNvSpPr>
                <p:nvPr/>
              </p:nvSpPr>
              <p:spPr bwMode="auto">
                <a:xfrm>
                  <a:off x="679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8" name="Line 46">
                  <a:extLst>
                    <a:ext uri="{FF2B5EF4-FFF2-40B4-BE49-F238E27FC236}">
                      <a16:creationId xmlns:a16="http://schemas.microsoft.com/office/drawing/2014/main" id="{6A7CC2B2-BF15-2A4E-8232-53F8DF290091}"/>
                    </a:ext>
                  </a:extLst>
                </p:cNvPr>
                <p:cNvSpPr>
                  <a:spLocks noChangeShapeType="1"/>
                </p:cNvSpPr>
                <p:nvPr/>
              </p:nvSpPr>
              <p:spPr bwMode="auto">
                <a:xfrm flipV="1">
                  <a:off x="3164" y="1703"/>
                  <a:ext cx="3628" cy="7"/>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9" name="Line 47">
                  <a:extLst>
                    <a:ext uri="{FF2B5EF4-FFF2-40B4-BE49-F238E27FC236}">
                      <a16:creationId xmlns:a16="http://schemas.microsoft.com/office/drawing/2014/main" id="{3220D46F-3959-EE43-81B6-F0AA194F38FC}"/>
                    </a:ext>
                  </a:extLst>
                </p:cNvPr>
                <p:cNvSpPr>
                  <a:spLocks noChangeShapeType="1"/>
                </p:cNvSpPr>
                <p:nvPr/>
              </p:nvSpPr>
              <p:spPr bwMode="auto">
                <a:xfrm flipV="1">
                  <a:off x="3164" y="1910"/>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0" name="Line 48">
                  <a:extLst>
                    <a:ext uri="{FF2B5EF4-FFF2-40B4-BE49-F238E27FC236}">
                      <a16:creationId xmlns:a16="http://schemas.microsoft.com/office/drawing/2014/main" id="{AD6DAA1D-283D-B042-BA3A-CA2158A73FCC}"/>
                    </a:ext>
                  </a:extLst>
                </p:cNvPr>
                <p:cNvSpPr>
                  <a:spLocks noChangeShapeType="1"/>
                </p:cNvSpPr>
                <p:nvPr/>
              </p:nvSpPr>
              <p:spPr bwMode="auto">
                <a:xfrm flipV="1">
                  <a:off x="3164" y="2118"/>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1" name="Line 49">
                  <a:extLst>
                    <a:ext uri="{FF2B5EF4-FFF2-40B4-BE49-F238E27FC236}">
                      <a16:creationId xmlns:a16="http://schemas.microsoft.com/office/drawing/2014/main" id="{B7C220B8-8861-A642-BE10-B407F904128A}"/>
                    </a:ext>
                  </a:extLst>
                </p:cNvPr>
                <p:cNvSpPr>
                  <a:spLocks noChangeShapeType="1"/>
                </p:cNvSpPr>
                <p:nvPr/>
              </p:nvSpPr>
              <p:spPr bwMode="auto">
                <a:xfrm flipV="1">
                  <a:off x="3164" y="2325"/>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2" name="Line 50">
                  <a:extLst>
                    <a:ext uri="{FF2B5EF4-FFF2-40B4-BE49-F238E27FC236}">
                      <a16:creationId xmlns:a16="http://schemas.microsoft.com/office/drawing/2014/main" id="{C571E991-F61E-AC44-96D8-6F036B29E17C}"/>
                    </a:ext>
                  </a:extLst>
                </p:cNvPr>
                <p:cNvSpPr>
                  <a:spLocks noChangeShapeType="1"/>
                </p:cNvSpPr>
                <p:nvPr/>
              </p:nvSpPr>
              <p:spPr bwMode="auto">
                <a:xfrm flipV="1">
                  <a:off x="3164" y="2532"/>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3" name="Line 51">
                  <a:extLst>
                    <a:ext uri="{FF2B5EF4-FFF2-40B4-BE49-F238E27FC236}">
                      <a16:creationId xmlns:a16="http://schemas.microsoft.com/office/drawing/2014/main" id="{F70D31B1-6CC8-1647-B16E-FCE48C5705B1}"/>
                    </a:ext>
                  </a:extLst>
                </p:cNvPr>
                <p:cNvSpPr>
                  <a:spLocks noChangeShapeType="1"/>
                </p:cNvSpPr>
                <p:nvPr/>
              </p:nvSpPr>
              <p:spPr bwMode="auto">
                <a:xfrm flipV="1">
                  <a:off x="3164" y="2739"/>
                  <a:ext cx="3628" cy="7"/>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4" name="Line 52">
                  <a:extLst>
                    <a:ext uri="{FF2B5EF4-FFF2-40B4-BE49-F238E27FC236}">
                      <a16:creationId xmlns:a16="http://schemas.microsoft.com/office/drawing/2014/main" id="{FEE14D48-B766-B249-82CA-7AE1EFFF6D79}"/>
                    </a:ext>
                  </a:extLst>
                </p:cNvPr>
                <p:cNvSpPr>
                  <a:spLocks noChangeShapeType="1"/>
                </p:cNvSpPr>
                <p:nvPr/>
              </p:nvSpPr>
              <p:spPr bwMode="auto">
                <a:xfrm flipV="1">
                  <a:off x="3164" y="2947"/>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5" name="Line 53">
                  <a:extLst>
                    <a:ext uri="{FF2B5EF4-FFF2-40B4-BE49-F238E27FC236}">
                      <a16:creationId xmlns:a16="http://schemas.microsoft.com/office/drawing/2014/main" id="{7AE95ECF-5AED-6040-8D0B-5C4B56614A07}"/>
                    </a:ext>
                  </a:extLst>
                </p:cNvPr>
                <p:cNvSpPr>
                  <a:spLocks noChangeShapeType="1"/>
                </p:cNvSpPr>
                <p:nvPr/>
              </p:nvSpPr>
              <p:spPr bwMode="auto">
                <a:xfrm flipV="1">
                  <a:off x="3164" y="3171"/>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grpSp>
          <p:grpSp>
            <p:nvGrpSpPr>
              <p:cNvPr id="11" name="Group 62">
                <a:extLst>
                  <a:ext uri="{FF2B5EF4-FFF2-40B4-BE49-F238E27FC236}">
                    <a16:creationId xmlns:a16="http://schemas.microsoft.com/office/drawing/2014/main" id="{75A22312-77D9-A548-B1A6-0A63E412CF95}"/>
                  </a:ext>
                </a:extLst>
              </p:cNvPr>
              <p:cNvGrpSpPr>
                <a:grpSpLocks/>
              </p:cNvGrpSpPr>
              <p:nvPr/>
            </p:nvGrpSpPr>
            <p:grpSpPr bwMode="auto">
              <a:xfrm>
                <a:off x="825" y="3089"/>
                <a:ext cx="3629" cy="1474"/>
                <a:chOff x="3164" y="1703"/>
                <a:chExt cx="3629" cy="1474"/>
              </a:xfrm>
            </p:grpSpPr>
            <p:sp>
              <p:nvSpPr>
                <p:cNvPr id="12" name="Line 63">
                  <a:extLst>
                    <a:ext uri="{FF2B5EF4-FFF2-40B4-BE49-F238E27FC236}">
                      <a16:creationId xmlns:a16="http://schemas.microsoft.com/office/drawing/2014/main" id="{EAED1D94-5BF5-D34F-A960-E293D937C2A4}"/>
                    </a:ext>
                  </a:extLst>
                </p:cNvPr>
                <p:cNvSpPr>
                  <a:spLocks noChangeShapeType="1"/>
                </p:cNvSpPr>
                <p:nvPr/>
              </p:nvSpPr>
              <p:spPr bwMode="auto">
                <a:xfrm>
                  <a:off x="316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13" name="Line 64">
                  <a:extLst>
                    <a:ext uri="{FF2B5EF4-FFF2-40B4-BE49-F238E27FC236}">
                      <a16:creationId xmlns:a16="http://schemas.microsoft.com/office/drawing/2014/main" id="{1151B161-39B8-144B-B682-E19B42CED83F}"/>
                    </a:ext>
                  </a:extLst>
                </p:cNvPr>
                <p:cNvSpPr>
                  <a:spLocks noChangeShapeType="1"/>
                </p:cNvSpPr>
                <p:nvPr/>
              </p:nvSpPr>
              <p:spPr bwMode="auto">
                <a:xfrm>
                  <a:off x="3390"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14" name="Line 65">
                  <a:extLst>
                    <a:ext uri="{FF2B5EF4-FFF2-40B4-BE49-F238E27FC236}">
                      <a16:creationId xmlns:a16="http://schemas.microsoft.com/office/drawing/2014/main" id="{7C5486F5-6B46-8642-A914-5B9BFB338A9D}"/>
                    </a:ext>
                  </a:extLst>
                </p:cNvPr>
                <p:cNvSpPr>
                  <a:spLocks noChangeShapeType="1"/>
                </p:cNvSpPr>
                <p:nvPr/>
              </p:nvSpPr>
              <p:spPr bwMode="auto">
                <a:xfrm>
                  <a:off x="3617"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15" name="Line 66">
                  <a:extLst>
                    <a:ext uri="{FF2B5EF4-FFF2-40B4-BE49-F238E27FC236}">
                      <a16:creationId xmlns:a16="http://schemas.microsoft.com/office/drawing/2014/main" id="{E24FB039-C5CC-E64E-AFED-C0D75DB7A4D4}"/>
                    </a:ext>
                  </a:extLst>
                </p:cNvPr>
                <p:cNvSpPr>
                  <a:spLocks noChangeShapeType="1"/>
                </p:cNvSpPr>
                <p:nvPr/>
              </p:nvSpPr>
              <p:spPr bwMode="auto">
                <a:xfrm>
                  <a:off x="384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16" name="Line 67">
                  <a:extLst>
                    <a:ext uri="{FF2B5EF4-FFF2-40B4-BE49-F238E27FC236}">
                      <a16:creationId xmlns:a16="http://schemas.microsoft.com/office/drawing/2014/main" id="{8EC6810D-2D0E-E545-9200-C362C8707F55}"/>
                    </a:ext>
                  </a:extLst>
                </p:cNvPr>
                <p:cNvSpPr>
                  <a:spLocks noChangeShapeType="1"/>
                </p:cNvSpPr>
                <p:nvPr/>
              </p:nvSpPr>
              <p:spPr bwMode="auto">
                <a:xfrm>
                  <a:off x="407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17" name="Line 68">
                  <a:extLst>
                    <a:ext uri="{FF2B5EF4-FFF2-40B4-BE49-F238E27FC236}">
                      <a16:creationId xmlns:a16="http://schemas.microsoft.com/office/drawing/2014/main" id="{6764FE53-40D6-7646-9F00-F1F76EC7E309}"/>
                    </a:ext>
                  </a:extLst>
                </p:cNvPr>
                <p:cNvSpPr>
                  <a:spLocks noChangeShapeType="1"/>
                </p:cNvSpPr>
                <p:nvPr/>
              </p:nvSpPr>
              <p:spPr bwMode="auto">
                <a:xfrm>
                  <a:off x="429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18" name="Line 69">
                  <a:extLst>
                    <a:ext uri="{FF2B5EF4-FFF2-40B4-BE49-F238E27FC236}">
                      <a16:creationId xmlns:a16="http://schemas.microsoft.com/office/drawing/2014/main" id="{41E44B0A-C79D-BE43-A36A-031172BCE98A}"/>
                    </a:ext>
                  </a:extLst>
                </p:cNvPr>
                <p:cNvSpPr>
                  <a:spLocks noChangeShapeType="1"/>
                </p:cNvSpPr>
                <p:nvPr/>
              </p:nvSpPr>
              <p:spPr bwMode="auto">
                <a:xfrm>
                  <a:off x="452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19" name="Line 70">
                  <a:extLst>
                    <a:ext uri="{FF2B5EF4-FFF2-40B4-BE49-F238E27FC236}">
                      <a16:creationId xmlns:a16="http://schemas.microsoft.com/office/drawing/2014/main" id="{FDB3CCD4-594A-9242-91D5-641D8AD35A38}"/>
                    </a:ext>
                  </a:extLst>
                </p:cNvPr>
                <p:cNvSpPr>
                  <a:spLocks noChangeShapeType="1"/>
                </p:cNvSpPr>
                <p:nvPr/>
              </p:nvSpPr>
              <p:spPr bwMode="auto">
                <a:xfrm>
                  <a:off x="475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0" name="Line 71">
                  <a:extLst>
                    <a:ext uri="{FF2B5EF4-FFF2-40B4-BE49-F238E27FC236}">
                      <a16:creationId xmlns:a16="http://schemas.microsoft.com/office/drawing/2014/main" id="{05A0429C-2907-1B4B-8E35-F560595A2916}"/>
                    </a:ext>
                  </a:extLst>
                </p:cNvPr>
                <p:cNvSpPr>
                  <a:spLocks noChangeShapeType="1"/>
                </p:cNvSpPr>
                <p:nvPr/>
              </p:nvSpPr>
              <p:spPr bwMode="auto">
                <a:xfrm>
                  <a:off x="497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1" name="Line 72">
                  <a:extLst>
                    <a:ext uri="{FF2B5EF4-FFF2-40B4-BE49-F238E27FC236}">
                      <a16:creationId xmlns:a16="http://schemas.microsoft.com/office/drawing/2014/main" id="{514D4E91-ADBA-B846-A6BA-F04C35A34868}"/>
                    </a:ext>
                  </a:extLst>
                </p:cNvPr>
                <p:cNvSpPr>
                  <a:spLocks noChangeShapeType="1"/>
                </p:cNvSpPr>
                <p:nvPr/>
              </p:nvSpPr>
              <p:spPr bwMode="auto">
                <a:xfrm>
                  <a:off x="520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2" name="Line 73">
                  <a:extLst>
                    <a:ext uri="{FF2B5EF4-FFF2-40B4-BE49-F238E27FC236}">
                      <a16:creationId xmlns:a16="http://schemas.microsoft.com/office/drawing/2014/main" id="{3149101A-BF06-D94A-91A6-AF1E50EF7510}"/>
                    </a:ext>
                  </a:extLst>
                </p:cNvPr>
                <p:cNvSpPr>
                  <a:spLocks noChangeShapeType="1"/>
                </p:cNvSpPr>
                <p:nvPr/>
              </p:nvSpPr>
              <p:spPr bwMode="auto">
                <a:xfrm>
                  <a:off x="543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3" name="Line 74">
                  <a:extLst>
                    <a:ext uri="{FF2B5EF4-FFF2-40B4-BE49-F238E27FC236}">
                      <a16:creationId xmlns:a16="http://schemas.microsoft.com/office/drawing/2014/main" id="{49795DAA-2F21-4B4A-97CB-3695793A6389}"/>
                    </a:ext>
                  </a:extLst>
                </p:cNvPr>
                <p:cNvSpPr>
                  <a:spLocks noChangeShapeType="1"/>
                </p:cNvSpPr>
                <p:nvPr/>
              </p:nvSpPr>
              <p:spPr bwMode="auto">
                <a:xfrm>
                  <a:off x="565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4" name="Line 75">
                  <a:extLst>
                    <a:ext uri="{FF2B5EF4-FFF2-40B4-BE49-F238E27FC236}">
                      <a16:creationId xmlns:a16="http://schemas.microsoft.com/office/drawing/2014/main" id="{1B1BFF4F-12FD-FF41-B393-66AC1866EADE}"/>
                    </a:ext>
                  </a:extLst>
                </p:cNvPr>
                <p:cNvSpPr>
                  <a:spLocks noChangeShapeType="1"/>
                </p:cNvSpPr>
                <p:nvPr/>
              </p:nvSpPr>
              <p:spPr bwMode="auto">
                <a:xfrm>
                  <a:off x="588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5" name="Line 76">
                  <a:extLst>
                    <a:ext uri="{FF2B5EF4-FFF2-40B4-BE49-F238E27FC236}">
                      <a16:creationId xmlns:a16="http://schemas.microsoft.com/office/drawing/2014/main" id="{11060782-494D-ED4B-B7E6-3C045068776B}"/>
                    </a:ext>
                  </a:extLst>
                </p:cNvPr>
                <p:cNvSpPr>
                  <a:spLocks noChangeShapeType="1"/>
                </p:cNvSpPr>
                <p:nvPr/>
              </p:nvSpPr>
              <p:spPr bwMode="auto">
                <a:xfrm>
                  <a:off x="611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6" name="Line 77">
                  <a:extLst>
                    <a:ext uri="{FF2B5EF4-FFF2-40B4-BE49-F238E27FC236}">
                      <a16:creationId xmlns:a16="http://schemas.microsoft.com/office/drawing/2014/main" id="{201CC10E-AE24-8644-93C4-6C5A8445B507}"/>
                    </a:ext>
                  </a:extLst>
                </p:cNvPr>
                <p:cNvSpPr>
                  <a:spLocks noChangeShapeType="1"/>
                </p:cNvSpPr>
                <p:nvPr/>
              </p:nvSpPr>
              <p:spPr bwMode="auto">
                <a:xfrm>
                  <a:off x="6339"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7" name="Line 78">
                  <a:extLst>
                    <a:ext uri="{FF2B5EF4-FFF2-40B4-BE49-F238E27FC236}">
                      <a16:creationId xmlns:a16="http://schemas.microsoft.com/office/drawing/2014/main" id="{FBDE4D4D-E1C3-B44E-8CA9-88263A4007CC}"/>
                    </a:ext>
                  </a:extLst>
                </p:cNvPr>
                <p:cNvSpPr>
                  <a:spLocks noChangeShapeType="1"/>
                </p:cNvSpPr>
                <p:nvPr/>
              </p:nvSpPr>
              <p:spPr bwMode="auto">
                <a:xfrm>
                  <a:off x="6566"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8" name="Line 79">
                  <a:extLst>
                    <a:ext uri="{FF2B5EF4-FFF2-40B4-BE49-F238E27FC236}">
                      <a16:creationId xmlns:a16="http://schemas.microsoft.com/office/drawing/2014/main" id="{785ACF07-F97D-DC47-8D2C-3A62332B26DB}"/>
                    </a:ext>
                  </a:extLst>
                </p:cNvPr>
                <p:cNvSpPr>
                  <a:spLocks noChangeShapeType="1"/>
                </p:cNvSpPr>
                <p:nvPr/>
              </p:nvSpPr>
              <p:spPr bwMode="auto">
                <a:xfrm>
                  <a:off x="679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9" name="Line 80">
                  <a:extLst>
                    <a:ext uri="{FF2B5EF4-FFF2-40B4-BE49-F238E27FC236}">
                      <a16:creationId xmlns:a16="http://schemas.microsoft.com/office/drawing/2014/main" id="{BC46C97E-F9E5-8A4B-8301-F2064FDD7A56}"/>
                    </a:ext>
                  </a:extLst>
                </p:cNvPr>
                <p:cNvSpPr>
                  <a:spLocks noChangeShapeType="1"/>
                </p:cNvSpPr>
                <p:nvPr/>
              </p:nvSpPr>
              <p:spPr bwMode="auto">
                <a:xfrm>
                  <a:off x="316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0" name="Line 81">
                  <a:extLst>
                    <a:ext uri="{FF2B5EF4-FFF2-40B4-BE49-F238E27FC236}">
                      <a16:creationId xmlns:a16="http://schemas.microsoft.com/office/drawing/2014/main" id="{D83F17D7-AF29-864C-94D2-018B68FC925D}"/>
                    </a:ext>
                  </a:extLst>
                </p:cNvPr>
                <p:cNvSpPr>
                  <a:spLocks noChangeShapeType="1"/>
                </p:cNvSpPr>
                <p:nvPr/>
              </p:nvSpPr>
              <p:spPr bwMode="auto">
                <a:xfrm>
                  <a:off x="3390"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1" name="Line 82">
                  <a:extLst>
                    <a:ext uri="{FF2B5EF4-FFF2-40B4-BE49-F238E27FC236}">
                      <a16:creationId xmlns:a16="http://schemas.microsoft.com/office/drawing/2014/main" id="{6C5EE12E-1B46-984F-9E96-E41734F39393}"/>
                    </a:ext>
                  </a:extLst>
                </p:cNvPr>
                <p:cNvSpPr>
                  <a:spLocks noChangeShapeType="1"/>
                </p:cNvSpPr>
                <p:nvPr/>
              </p:nvSpPr>
              <p:spPr bwMode="auto">
                <a:xfrm>
                  <a:off x="3617"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2" name="Line 83">
                  <a:extLst>
                    <a:ext uri="{FF2B5EF4-FFF2-40B4-BE49-F238E27FC236}">
                      <a16:creationId xmlns:a16="http://schemas.microsoft.com/office/drawing/2014/main" id="{6228C564-B3D2-BC4E-85DE-88FC150A65C6}"/>
                    </a:ext>
                  </a:extLst>
                </p:cNvPr>
                <p:cNvSpPr>
                  <a:spLocks noChangeShapeType="1"/>
                </p:cNvSpPr>
                <p:nvPr/>
              </p:nvSpPr>
              <p:spPr bwMode="auto">
                <a:xfrm>
                  <a:off x="384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3" name="Line 84">
                  <a:extLst>
                    <a:ext uri="{FF2B5EF4-FFF2-40B4-BE49-F238E27FC236}">
                      <a16:creationId xmlns:a16="http://schemas.microsoft.com/office/drawing/2014/main" id="{064DEDC9-7B56-804D-BEF7-9AA71C7C701D}"/>
                    </a:ext>
                  </a:extLst>
                </p:cNvPr>
                <p:cNvSpPr>
                  <a:spLocks noChangeShapeType="1"/>
                </p:cNvSpPr>
                <p:nvPr/>
              </p:nvSpPr>
              <p:spPr bwMode="auto">
                <a:xfrm>
                  <a:off x="407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4" name="Line 85">
                  <a:extLst>
                    <a:ext uri="{FF2B5EF4-FFF2-40B4-BE49-F238E27FC236}">
                      <a16:creationId xmlns:a16="http://schemas.microsoft.com/office/drawing/2014/main" id="{E4156BA4-0C1F-694E-B268-E71D194E5B86}"/>
                    </a:ext>
                  </a:extLst>
                </p:cNvPr>
                <p:cNvSpPr>
                  <a:spLocks noChangeShapeType="1"/>
                </p:cNvSpPr>
                <p:nvPr/>
              </p:nvSpPr>
              <p:spPr bwMode="auto">
                <a:xfrm>
                  <a:off x="429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5" name="Line 86">
                  <a:extLst>
                    <a:ext uri="{FF2B5EF4-FFF2-40B4-BE49-F238E27FC236}">
                      <a16:creationId xmlns:a16="http://schemas.microsoft.com/office/drawing/2014/main" id="{40B45497-681F-DC41-AAEB-FB19209B3D35}"/>
                    </a:ext>
                  </a:extLst>
                </p:cNvPr>
                <p:cNvSpPr>
                  <a:spLocks noChangeShapeType="1"/>
                </p:cNvSpPr>
                <p:nvPr/>
              </p:nvSpPr>
              <p:spPr bwMode="auto">
                <a:xfrm>
                  <a:off x="452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6" name="Line 87">
                  <a:extLst>
                    <a:ext uri="{FF2B5EF4-FFF2-40B4-BE49-F238E27FC236}">
                      <a16:creationId xmlns:a16="http://schemas.microsoft.com/office/drawing/2014/main" id="{4F3394AF-4AE3-CC42-9A68-1B14B62710C1}"/>
                    </a:ext>
                  </a:extLst>
                </p:cNvPr>
                <p:cNvSpPr>
                  <a:spLocks noChangeShapeType="1"/>
                </p:cNvSpPr>
                <p:nvPr/>
              </p:nvSpPr>
              <p:spPr bwMode="auto">
                <a:xfrm>
                  <a:off x="475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7" name="Line 88">
                  <a:extLst>
                    <a:ext uri="{FF2B5EF4-FFF2-40B4-BE49-F238E27FC236}">
                      <a16:creationId xmlns:a16="http://schemas.microsoft.com/office/drawing/2014/main" id="{211F2BE0-AF03-C44F-BDE0-EC0168B46AE4}"/>
                    </a:ext>
                  </a:extLst>
                </p:cNvPr>
                <p:cNvSpPr>
                  <a:spLocks noChangeShapeType="1"/>
                </p:cNvSpPr>
                <p:nvPr/>
              </p:nvSpPr>
              <p:spPr bwMode="auto">
                <a:xfrm>
                  <a:off x="497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8" name="Line 89">
                  <a:extLst>
                    <a:ext uri="{FF2B5EF4-FFF2-40B4-BE49-F238E27FC236}">
                      <a16:creationId xmlns:a16="http://schemas.microsoft.com/office/drawing/2014/main" id="{CA720273-5E86-C940-9F24-50673695C34D}"/>
                    </a:ext>
                  </a:extLst>
                </p:cNvPr>
                <p:cNvSpPr>
                  <a:spLocks noChangeShapeType="1"/>
                </p:cNvSpPr>
                <p:nvPr/>
              </p:nvSpPr>
              <p:spPr bwMode="auto">
                <a:xfrm>
                  <a:off x="520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9" name="Line 90">
                  <a:extLst>
                    <a:ext uri="{FF2B5EF4-FFF2-40B4-BE49-F238E27FC236}">
                      <a16:creationId xmlns:a16="http://schemas.microsoft.com/office/drawing/2014/main" id="{1BC35A97-50EE-3D46-A476-75DD1C803E91}"/>
                    </a:ext>
                  </a:extLst>
                </p:cNvPr>
                <p:cNvSpPr>
                  <a:spLocks noChangeShapeType="1"/>
                </p:cNvSpPr>
                <p:nvPr/>
              </p:nvSpPr>
              <p:spPr bwMode="auto">
                <a:xfrm>
                  <a:off x="543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0" name="Line 91">
                  <a:extLst>
                    <a:ext uri="{FF2B5EF4-FFF2-40B4-BE49-F238E27FC236}">
                      <a16:creationId xmlns:a16="http://schemas.microsoft.com/office/drawing/2014/main" id="{53CF1935-70CD-864F-8B5C-0CFAA9A73BCD}"/>
                    </a:ext>
                  </a:extLst>
                </p:cNvPr>
                <p:cNvSpPr>
                  <a:spLocks noChangeShapeType="1"/>
                </p:cNvSpPr>
                <p:nvPr/>
              </p:nvSpPr>
              <p:spPr bwMode="auto">
                <a:xfrm>
                  <a:off x="565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1" name="Line 92">
                  <a:extLst>
                    <a:ext uri="{FF2B5EF4-FFF2-40B4-BE49-F238E27FC236}">
                      <a16:creationId xmlns:a16="http://schemas.microsoft.com/office/drawing/2014/main" id="{081DF273-02AC-9B40-90B3-F3E8C9670B33}"/>
                    </a:ext>
                  </a:extLst>
                </p:cNvPr>
                <p:cNvSpPr>
                  <a:spLocks noChangeShapeType="1"/>
                </p:cNvSpPr>
                <p:nvPr/>
              </p:nvSpPr>
              <p:spPr bwMode="auto">
                <a:xfrm>
                  <a:off x="588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2" name="Line 93">
                  <a:extLst>
                    <a:ext uri="{FF2B5EF4-FFF2-40B4-BE49-F238E27FC236}">
                      <a16:creationId xmlns:a16="http://schemas.microsoft.com/office/drawing/2014/main" id="{75E09004-960B-9D4A-AA79-43028BE59715}"/>
                    </a:ext>
                  </a:extLst>
                </p:cNvPr>
                <p:cNvSpPr>
                  <a:spLocks noChangeShapeType="1"/>
                </p:cNvSpPr>
                <p:nvPr/>
              </p:nvSpPr>
              <p:spPr bwMode="auto">
                <a:xfrm>
                  <a:off x="611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3" name="Line 94">
                  <a:extLst>
                    <a:ext uri="{FF2B5EF4-FFF2-40B4-BE49-F238E27FC236}">
                      <a16:creationId xmlns:a16="http://schemas.microsoft.com/office/drawing/2014/main" id="{98FF80D2-33A5-4248-9141-AAD78C7B1BFC}"/>
                    </a:ext>
                  </a:extLst>
                </p:cNvPr>
                <p:cNvSpPr>
                  <a:spLocks noChangeShapeType="1"/>
                </p:cNvSpPr>
                <p:nvPr/>
              </p:nvSpPr>
              <p:spPr bwMode="auto">
                <a:xfrm>
                  <a:off x="6339"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4" name="Line 95">
                  <a:extLst>
                    <a:ext uri="{FF2B5EF4-FFF2-40B4-BE49-F238E27FC236}">
                      <a16:creationId xmlns:a16="http://schemas.microsoft.com/office/drawing/2014/main" id="{F089C830-62AE-784A-812B-D7F45DB18771}"/>
                    </a:ext>
                  </a:extLst>
                </p:cNvPr>
                <p:cNvSpPr>
                  <a:spLocks noChangeShapeType="1"/>
                </p:cNvSpPr>
                <p:nvPr/>
              </p:nvSpPr>
              <p:spPr bwMode="auto">
                <a:xfrm>
                  <a:off x="6566"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5" name="Line 96">
                  <a:extLst>
                    <a:ext uri="{FF2B5EF4-FFF2-40B4-BE49-F238E27FC236}">
                      <a16:creationId xmlns:a16="http://schemas.microsoft.com/office/drawing/2014/main" id="{5150FDEB-31A8-A94E-B44D-9B7820C38B85}"/>
                    </a:ext>
                  </a:extLst>
                </p:cNvPr>
                <p:cNvSpPr>
                  <a:spLocks noChangeShapeType="1"/>
                </p:cNvSpPr>
                <p:nvPr/>
              </p:nvSpPr>
              <p:spPr bwMode="auto">
                <a:xfrm>
                  <a:off x="679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6" name="Line 97">
                  <a:extLst>
                    <a:ext uri="{FF2B5EF4-FFF2-40B4-BE49-F238E27FC236}">
                      <a16:creationId xmlns:a16="http://schemas.microsoft.com/office/drawing/2014/main" id="{09C1322A-7002-CF47-88EC-89EF61AFCF5C}"/>
                    </a:ext>
                  </a:extLst>
                </p:cNvPr>
                <p:cNvSpPr>
                  <a:spLocks noChangeShapeType="1"/>
                </p:cNvSpPr>
                <p:nvPr/>
              </p:nvSpPr>
              <p:spPr bwMode="auto">
                <a:xfrm flipV="1">
                  <a:off x="3164" y="1703"/>
                  <a:ext cx="3628" cy="7"/>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7" name="Line 98">
                  <a:extLst>
                    <a:ext uri="{FF2B5EF4-FFF2-40B4-BE49-F238E27FC236}">
                      <a16:creationId xmlns:a16="http://schemas.microsoft.com/office/drawing/2014/main" id="{A73A1931-E736-2548-9332-5C4FAB421494}"/>
                    </a:ext>
                  </a:extLst>
                </p:cNvPr>
                <p:cNvSpPr>
                  <a:spLocks noChangeShapeType="1"/>
                </p:cNvSpPr>
                <p:nvPr/>
              </p:nvSpPr>
              <p:spPr bwMode="auto">
                <a:xfrm flipV="1">
                  <a:off x="3164" y="1910"/>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8" name="Line 99">
                  <a:extLst>
                    <a:ext uri="{FF2B5EF4-FFF2-40B4-BE49-F238E27FC236}">
                      <a16:creationId xmlns:a16="http://schemas.microsoft.com/office/drawing/2014/main" id="{29502CAA-BFF0-CC46-A106-488E8B8D1F03}"/>
                    </a:ext>
                  </a:extLst>
                </p:cNvPr>
                <p:cNvSpPr>
                  <a:spLocks noChangeShapeType="1"/>
                </p:cNvSpPr>
                <p:nvPr/>
              </p:nvSpPr>
              <p:spPr bwMode="auto">
                <a:xfrm flipV="1">
                  <a:off x="3164" y="2118"/>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9" name="Line 100">
                  <a:extLst>
                    <a:ext uri="{FF2B5EF4-FFF2-40B4-BE49-F238E27FC236}">
                      <a16:creationId xmlns:a16="http://schemas.microsoft.com/office/drawing/2014/main" id="{AF3D6087-54D9-6F41-94D9-77F1E5DB62DC}"/>
                    </a:ext>
                  </a:extLst>
                </p:cNvPr>
                <p:cNvSpPr>
                  <a:spLocks noChangeShapeType="1"/>
                </p:cNvSpPr>
                <p:nvPr/>
              </p:nvSpPr>
              <p:spPr bwMode="auto">
                <a:xfrm flipV="1">
                  <a:off x="3164" y="2325"/>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0" name="Line 101">
                  <a:extLst>
                    <a:ext uri="{FF2B5EF4-FFF2-40B4-BE49-F238E27FC236}">
                      <a16:creationId xmlns:a16="http://schemas.microsoft.com/office/drawing/2014/main" id="{33A7D5D1-2A15-964A-B043-88536A8A706A}"/>
                    </a:ext>
                  </a:extLst>
                </p:cNvPr>
                <p:cNvSpPr>
                  <a:spLocks noChangeShapeType="1"/>
                </p:cNvSpPr>
                <p:nvPr/>
              </p:nvSpPr>
              <p:spPr bwMode="auto">
                <a:xfrm flipV="1">
                  <a:off x="3164" y="2532"/>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1" name="Line 102">
                  <a:extLst>
                    <a:ext uri="{FF2B5EF4-FFF2-40B4-BE49-F238E27FC236}">
                      <a16:creationId xmlns:a16="http://schemas.microsoft.com/office/drawing/2014/main" id="{A96758E2-7092-2243-A9A5-E2183F571033}"/>
                    </a:ext>
                  </a:extLst>
                </p:cNvPr>
                <p:cNvSpPr>
                  <a:spLocks noChangeShapeType="1"/>
                </p:cNvSpPr>
                <p:nvPr/>
              </p:nvSpPr>
              <p:spPr bwMode="auto">
                <a:xfrm flipV="1">
                  <a:off x="3164" y="2739"/>
                  <a:ext cx="3628" cy="7"/>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2" name="Line 103">
                  <a:extLst>
                    <a:ext uri="{FF2B5EF4-FFF2-40B4-BE49-F238E27FC236}">
                      <a16:creationId xmlns:a16="http://schemas.microsoft.com/office/drawing/2014/main" id="{22C92250-9D17-E84E-8F74-472BDFABCD5B}"/>
                    </a:ext>
                  </a:extLst>
                </p:cNvPr>
                <p:cNvSpPr>
                  <a:spLocks noChangeShapeType="1"/>
                </p:cNvSpPr>
                <p:nvPr/>
              </p:nvSpPr>
              <p:spPr bwMode="auto">
                <a:xfrm flipV="1">
                  <a:off x="3164" y="2947"/>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3" name="Line 104">
                  <a:extLst>
                    <a:ext uri="{FF2B5EF4-FFF2-40B4-BE49-F238E27FC236}">
                      <a16:creationId xmlns:a16="http://schemas.microsoft.com/office/drawing/2014/main" id="{20B0F272-8C1B-BD4E-9AF5-49F0D7CD36B8}"/>
                    </a:ext>
                  </a:extLst>
                </p:cNvPr>
                <p:cNvSpPr>
                  <a:spLocks noChangeShapeType="1"/>
                </p:cNvSpPr>
                <p:nvPr/>
              </p:nvSpPr>
              <p:spPr bwMode="auto">
                <a:xfrm flipV="1">
                  <a:off x="3164" y="3171"/>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grpSp>
        </p:grpSp>
        <p:sp>
          <p:nvSpPr>
            <p:cNvPr id="96" name="TextBox 95">
              <a:extLst>
                <a:ext uri="{FF2B5EF4-FFF2-40B4-BE49-F238E27FC236}">
                  <a16:creationId xmlns:a16="http://schemas.microsoft.com/office/drawing/2014/main" id="{21FFFCB7-7D6D-BB47-BA94-34CC4B91CCDF}"/>
                </a:ext>
              </a:extLst>
            </p:cNvPr>
            <p:cNvSpPr txBox="1"/>
            <p:nvPr/>
          </p:nvSpPr>
          <p:spPr>
            <a:xfrm>
              <a:off x="2200196" y="4999291"/>
              <a:ext cx="338629" cy="369332"/>
            </a:xfrm>
            <a:prstGeom prst="rect">
              <a:avLst/>
            </a:prstGeom>
            <a:noFill/>
          </p:spPr>
          <p:txBody>
            <a:bodyPr wrap="none" rtlCol="0">
              <a:spAutoFit/>
            </a:bodyPr>
            <a:lstStyle/>
            <a:p>
              <a:r>
                <a:rPr lang="en-US" sz="1800" b="1" dirty="0">
                  <a:latin typeface="+mj-lt"/>
                </a:rPr>
                <a:t>S</a:t>
              </a:r>
            </a:p>
          </p:txBody>
        </p:sp>
        <p:sp>
          <p:nvSpPr>
            <p:cNvPr id="97" name="TextBox 96">
              <a:extLst>
                <a:ext uri="{FF2B5EF4-FFF2-40B4-BE49-F238E27FC236}">
                  <a16:creationId xmlns:a16="http://schemas.microsoft.com/office/drawing/2014/main" id="{422900FC-B292-E348-A53F-0EEA7EB7FA64}"/>
                </a:ext>
              </a:extLst>
            </p:cNvPr>
            <p:cNvSpPr txBox="1"/>
            <p:nvPr/>
          </p:nvSpPr>
          <p:spPr>
            <a:xfrm>
              <a:off x="4566704" y="3582375"/>
              <a:ext cx="338629" cy="369332"/>
            </a:xfrm>
            <a:prstGeom prst="rect">
              <a:avLst/>
            </a:prstGeom>
            <a:noFill/>
          </p:spPr>
          <p:txBody>
            <a:bodyPr wrap="none" rtlCol="0">
              <a:spAutoFit/>
            </a:bodyPr>
            <a:lstStyle/>
            <a:p>
              <a:r>
                <a:rPr lang="en-US" sz="1800" b="1" dirty="0">
                  <a:latin typeface="+mj-lt"/>
                </a:rPr>
                <a:t>T</a:t>
              </a:r>
            </a:p>
          </p:txBody>
        </p:sp>
        <p:sp>
          <p:nvSpPr>
            <p:cNvPr id="98" name="TextBox 97">
              <a:extLst>
                <a:ext uri="{FF2B5EF4-FFF2-40B4-BE49-F238E27FC236}">
                  <a16:creationId xmlns:a16="http://schemas.microsoft.com/office/drawing/2014/main" id="{3015DB25-FB74-1546-B822-A42A93FBE3E0}"/>
                </a:ext>
              </a:extLst>
            </p:cNvPr>
            <p:cNvSpPr txBox="1"/>
            <p:nvPr/>
          </p:nvSpPr>
          <p:spPr>
            <a:xfrm flipH="1">
              <a:off x="2672271" y="3763285"/>
              <a:ext cx="1030592" cy="369332"/>
            </a:xfrm>
            <a:prstGeom prst="rect">
              <a:avLst/>
            </a:prstGeom>
            <a:noFill/>
          </p:spPr>
          <p:txBody>
            <a:bodyPr wrap="square" rtlCol="0">
              <a:spAutoFit/>
            </a:bodyPr>
            <a:lstStyle/>
            <a:p>
              <a:r>
                <a:rPr lang="en-US" sz="1800" dirty="0">
                  <a:solidFill>
                    <a:schemeClr val="bg1"/>
                  </a:solidFill>
                  <a:latin typeface="+mj-lt"/>
                </a:rPr>
                <a:t>obstacle</a:t>
              </a:r>
            </a:p>
          </p:txBody>
        </p:sp>
      </p:grpSp>
      <p:sp>
        <p:nvSpPr>
          <p:cNvPr id="99" name="TextBox 98">
            <a:extLst>
              <a:ext uri="{FF2B5EF4-FFF2-40B4-BE49-F238E27FC236}">
                <a16:creationId xmlns:a16="http://schemas.microsoft.com/office/drawing/2014/main" id="{3A80462A-8F95-8E4C-A6F9-BFD9FDCB77B4}"/>
              </a:ext>
            </a:extLst>
          </p:cNvPr>
          <p:cNvSpPr txBox="1"/>
          <p:nvPr/>
        </p:nvSpPr>
        <p:spPr>
          <a:xfrm>
            <a:off x="5704204" y="2915160"/>
            <a:ext cx="5645060" cy="92333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For us: </a:t>
            </a:r>
            <a:r>
              <a:rPr lang="en-US" dirty="0">
                <a:latin typeface="Arial" panose="020B0604020202020204" pitchFamily="34" charset="0"/>
                <a:cs typeface="Arial" panose="020B0604020202020204" pitchFamily="34" charset="0"/>
              </a:rPr>
              <a:t> wires are also </a:t>
            </a:r>
            <a:r>
              <a:rPr lang="en-US" b="1" dirty="0">
                <a:solidFill>
                  <a:srgbClr val="800000"/>
                </a:solidFill>
                <a:latin typeface="Arial" panose="020B0604020202020204" pitchFamily="34" charset="0"/>
                <a:cs typeface="Arial" panose="020B0604020202020204" pitchFamily="34" charset="0"/>
              </a:rPr>
              <a:t>strictly horizontal and vertical. </a:t>
            </a:r>
            <a:r>
              <a:rPr lang="en-US" dirty="0">
                <a:latin typeface="Arial" panose="020B0604020202020204" pitchFamily="34" charset="0"/>
                <a:cs typeface="Arial" panose="020B0604020202020204" pitchFamily="34" charset="0"/>
              </a:rPr>
              <a:t>No diagonal (</a:t>
            </a:r>
            <a:r>
              <a:rPr lang="en-US" dirty="0" err="1">
                <a:latin typeface="Arial" panose="020B0604020202020204" pitchFamily="34" charset="0"/>
                <a:cs typeface="Arial" panose="020B0604020202020204" pitchFamily="34" charset="0"/>
              </a:rPr>
              <a:t>eg</a:t>
            </a:r>
            <a:r>
              <a:rPr lang="en-US" dirty="0">
                <a:latin typeface="Arial" panose="020B0604020202020204" pitchFamily="34" charset="0"/>
                <a:cs typeface="Arial" panose="020B0604020202020204" pitchFamily="34" charset="0"/>
              </a:rPr>
              <a:t>, 45</a:t>
            </a:r>
            <a:r>
              <a:rPr lang="en-US" baseline="30000" dirty="0">
                <a:latin typeface="Arial" panose="020B0604020202020204" pitchFamily="34" charset="0"/>
                <a:cs typeface="Arial" panose="020B0604020202020204" pitchFamily="34" charset="0"/>
              </a:rPr>
              <a:t>o</a:t>
            </a:r>
            <a:r>
              <a:rPr lang="en-US" dirty="0">
                <a:latin typeface="Arial" panose="020B0604020202020204" pitchFamily="34" charset="0"/>
                <a:cs typeface="Arial" panose="020B0604020202020204" pitchFamily="34" charset="0"/>
              </a:rPr>
              <a:t>) angles. A path goes east/west, or north/south, in this grid.</a:t>
            </a:r>
          </a:p>
        </p:txBody>
      </p:sp>
      <p:grpSp>
        <p:nvGrpSpPr>
          <p:cNvPr id="107" name="Group 106">
            <a:extLst>
              <a:ext uri="{FF2B5EF4-FFF2-40B4-BE49-F238E27FC236}">
                <a16:creationId xmlns:a16="http://schemas.microsoft.com/office/drawing/2014/main" id="{734A9DD4-F913-FE43-8D31-3284749ABD3D}"/>
              </a:ext>
            </a:extLst>
          </p:cNvPr>
          <p:cNvGrpSpPr/>
          <p:nvPr/>
        </p:nvGrpSpPr>
        <p:grpSpPr>
          <a:xfrm>
            <a:off x="7073583" y="4010155"/>
            <a:ext cx="2410736" cy="2396809"/>
            <a:chOff x="6170103" y="4626879"/>
            <a:chExt cx="1477977" cy="1469439"/>
          </a:xfrm>
        </p:grpSpPr>
        <p:sp>
          <p:nvSpPr>
            <p:cNvPr id="100" name="Up-Down Arrow 99">
              <a:extLst>
                <a:ext uri="{FF2B5EF4-FFF2-40B4-BE49-F238E27FC236}">
                  <a16:creationId xmlns:a16="http://schemas.microsoft.com/office/drawing/2014/main" id="{5A09011C-33C7-6041-A05B-C268DC88F6E2}"/>
                </a:ext>
              </a:extLst>
            </p:cNvPr>
            <p:cNvSpPr/>
            <p:nvPr/>
          </p:nvSpPr>
          <p:spPr>
            <a:xfrm>
              <a:off x="6688253" y="4833050"/>
              <a:ext cx="352396" cy="891052"/>
            </a:xfrm>
            <a:prstGeom prst="upDownArrow">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101" name="Up-Down Arrow 100">
              <a:extLst>
                <a:ext uri="{FF2B5EF4-FFF2-40B4-BE49-F238E27FC236}">
                  <a16:creationId xmlns:a16="http://schemas.microsoft.com/office/drawing/2014/main" id="{667DFC54-AFD4-3747-8C85-0959C06C8451}"/>
                </a:ext>
              </a:extLst>
            </p:cNvPr>
            <p:cNvSpPr/>
            <p:nvPr/>
          </p:nvSpPr>
          <p:spPr>
            <a:xfrm rot="5400000">
              <a:off x="6687727" y="4819209"/>
              <a:ext cx="352396" cy="891052"/>
            </a:xfrm>
            <a:prstGeom prst="upDownArrow">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102" name="TextBox 101">
              <a:extLst>
                <a:ext uri="{FF2B5EF4-FFF2-40B4-BE49-F238E27FC236}">
                  <a16:creationId xmlns:a16="http://schemas.microsoft.com/office/drawing/2014/main" id="{26E91188-01D4-8142-8032-680EF11CEF47}"/>
                </a:ext>
              </a:extLst>
            </p:cNvPr>
            <p:cNvSpPr txBox="1"/>
            <p:nvPr/>
          </p:nvSpPr>
          <p:spPr>
            <a:xfrm>
              <a:off x="6778518" y="4626879"/>
              <a:ext cx="351366" cy="369332"/>
            </a:xfrm>
            <a:prstGeom prst="rect">
              <a:avLst/>
            </a:prstGeom>
            <a:noFill/>
          </p:spPr>
          <p:txBody>
            <a:bodyPr wrap="none" rtlCol="0">
              <a:spAutoFit/>
            </a:bodyPr>
            <a:lstStyle/>
            <a:p>
              <a:r>
                <a:rPr lang="en-US" sz="1800" dirty="0">
                  <a:latin typeface="+mj-lt"/>
                </a:rPr>
                <a:t>N</a:t>
              </a:r>
            </a:p>
          </p:txBody>
        </p:sp>
        <p:sp>
          <p:nvSpPr>
            <p:cNvPr id="103" name="TextBox 102">
              <a:extLst>
                <a:ext uri="{FF2B5EF4-FFF2-40B4-BE49-F238E27FC236}">
                  <a16:creationId xmlns:a16="http://schemas.microsoft.com/office/drawing/2014/main" id="{8A95E280-F165-9E44-B4B6-9F35EDB4A84B}"/>
                </a:ext>
              </a:extLst>
            </p:cNvPr>
            <p:cNvSpPr txBox="1"/>
            <p:nvPr/>
          </p:nvSpPr>
          <p:spPr>
            <a:xfrm>
              <a:off x="6778518" y="5726986"/>
              <a:ext cx="338629" cy="369332"/>
            </a:xfrm>
            <a:prstGeom prst="rect">
              <a:avLst/>
            </a:prstGeom>
            <a:noFill/>
          </p:spPr>
          <p:txBody>
            <a:bodyPr wrap="none" rtlCol="0">
              <a:spAutoFit/>
            </a:bodyPr>
            <a:lstStyle/>
            <a:p>
              <a:r>
                <a:rPr lang="en-US" sz="1800" dirty="0">
                  <a:latin typeface="+mj-lt"/>
                </a:rPr>
                <a:t>S</a:t>
              </a:r>
            </a:p>
          </p:txBody>
        </p:sp>
        <p:sp>
          <p:nvSpPr>
            <p:cNvPr id="104" name="TextBox 103">
              <a:extLst>
                <a:ext uri="{FF2B5EF4-FFF2-40B4-BE49-F238E27FC236}">
                  <a16:creationId xmlns:a16="http://schemas.microsoft.com/office/drawing/2014/main" id="{37F567BD-D3B3-9040-AB29-AB626C87330F}"/>
                </a:ext>
              </a:extLst>
            </p:cNvPr>
            <p:cNvSpPr txBox="1"/>
            <p:nvPr/>
          </p:nvSpPr>
          <p:spPr>
            <a:xfrm>
              <a:off x="7309451" y="5141976"/>
              <a:ext cx="338629" cy="369332"/>
            </a:xfrm>
            <a:prstGeom prst="rect">
              <a:avLst/>
            </a:prstGeom>
            <a:noFill/>
          </p:spPr>
          <p:txBody>
            <a:bodyPr wrap="none" rtlCol="0">
              <a:spAutoFit/>
            </a:bodyPr>
            <a:lstStyle/>
            <a:p>
              <a:r>
                <a:rPr lang="en-US" sz="1800" dirty="0">
                  <a:latin typeface="+mj-lt"/>
                </a:rPr>
                <a:t>E</a:t>
              </a:r>
            </a:p>
          </p:txBody>
        </p:sp>
        <p:sp>
          <p:nvSpPr>
            <p:cNvPr id="105" name="TextBox 104">
              <a:extLst>
                <a:ext uri="{FF2B5EF4-FFF2-40B4-BE49-F238E27FC236}">
                  <a16:creationId xmlns:a16="http://schemas.microsoft.com/office/drawing/2014/main" id="{5483EC7D-AAD8-4644-A939-1FA34BC35A98}"/>
                </a:ext>
              </a:extLst>
            </p:cNvPr>
            <p:cNvSpPr txBox="1"/>
            <p:nvPr/>
          </p:nvSpPr>
          <p:spPr>
            <a:xfrm>
              <a:off x="6170103" y="5149203"/>
              <a:ext cx="402674" cy="369332"/>
            </a:xfrm>
            <a:prstGeom prst="rect">
              <a:avLst/>
            </a:prstGeom>
            <a:noFill/>
          </p:spPr>
          <p:txBody>
            <a:bodyPr wrap="none" rtlCol="0">
              <a:spAutoFit/>
            </a:bodyPr>
            <a:lstStyle/>
            <a:p>
              <a:r>
                <a:rPr lang="en-US" sz="1800" dirty="0">
                  <a:latin typeface="+mj-lt"/>
                </a:rPr>
                <a:t>W</a:t>
              </a:r>
            </a:p>
          </p:txBody>
        </p:sp>
      </p:grpSp>
    </p:spTree>
    <p:extLst>
      <p:ext uri="{BB962C8B-B14F-4D97-AF65-F5344CB8AC3E}">
        <p14:creationId xmlns:p14="http://schemas.microsoft.com/office/powerpoint/2010/main" val="3142732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1A63E-A308-2142-BC82-7BC83D7BC91D}"/>
              </a:ext>
            </a:extLst>
          </p:cNvPr>
          <p:cNvSpPr>
            <a:spLocks noGrp="1"/>
          </p:cNvSpPr>
          <p:nvPr>
            <p:ph type="title"/>
          </p:nvPr>
        </p:nvSpPr>
        <p:spPr/>
        <p:txBody>
          <a:bodyPr/>
          <a:lstStyle/>
          <a:p>
            <a:r>
              <a:rPr lang="en-US" dirty="0"/>
              <a:t>Grid Assumptions</a:t>
            </a:r>
          </a:p>
        </p:txBody>
      </p:sp>
      <p:sp>
        <p:nvSpPr>
          <p:cNvPr id="3" name="Content Placeholder 2">
            <a:extLst>
              <a:ext uri="{FF2B5EF4-FFF2-40B4-BE49-F238E27FC236}">
                <a16:creationId xmlns:a16="http://schemas.microsoft.com/office/drawing/2014/main" id="{BA80AD89-86B5-F84E-BCD6-7B0B03B4B184}"/>
              </a:ext>
            </a:extLst>
          </p:cNvPr>
          <p:cNvSpPr>
            <a:spLocks noGrp="1"/>
          </p:cNvSpPr>
          <p:nvPr>
            <p:ph idx="1"/>
          </p:nvPr>
        </p:nvSpPr>
        <p:spPr/>
        <p:txBody>
          <a:bodyPr/>
          <a:lstStyle/>
          <a:p>
            <a:pPr>
              <a:lnSpc>
                <a:spcPct val="80000"/>
              </a:lnSpc>
            </a:pPr>
            <a:r>
              <a:rPr lang="en-US" b="1" dirty="0"/>
              <a:t>This is a critical assumption implying constraints on wires</a:t>
            </a:r>
          </a:p>
          <a:p>
            <a:pPr lvl="1">
              <a:lnSpc>
                <a:spcPct val="80000"/>
              </a:lnSpc>
            </a:pPr>
            <a:r>
              <a:rPr lang="en-US" dirty="0"/>
              <a:t>All wires are the same size (width)</a:t>
            </a:r>
          </a:p>
          <a:p>
            <a:pPr lvl="1">
              <a:lnSpc>
                <a:spcPct val="80000"/>
              </a:lnSpc>
            </a:pPr>
            <a:r>
              <a:rPr lang="en-US" dirty="0"/>
              <a:t>All pins we want to connect are also “on grid” </a:t>
            </a:r>
            <a:r>
              <a:rPr lang="en-US" dirty="0" err="1"/>
              <a:t>ie</a:t>
            </a:r>
            <a:r>
              <a:rPr lang="en-US" dirty="0"/>
              <a:t>, center of grid cell</a:t>
            </a:r>
          </a:p>
          <a:p>
            <a:pPr lvl="1">
              <a:lnSpc>
                <a:spcPct val="80000"/>
              </a:lnSpc>
            </a:pPr>
            <a:r>
              <a:rPr lang="en-US" dirty="0"/>
              <a:t>Wires and their vias fit in the grid, without any geometry rule (</a:t>
            </a:r>
            <a:r>
              <a:rPr lang="en-US" dirty="0" err="1"/>
              <a:t>eg</a:t>
            </a:r>
            <a:r>
              <a:rPr lang="en-US" dirty="0"/>
              <a:t>, spacing) violations</a:t>
            </a:r>
          </a:p>
          <a:p>
            <a:endParaRPr lang="en-US" dirty="0"/>
          </a:p>
        </p:txBody>
      </p:sp>
      <p:grpSp>
        <p:nvGrpSpPr>
          <p:cNvPr id="26" name="Group 25">
            <a:extLst>
              <a:ext uri="{FF2B5EF4-FFF2-40B4-BE49-F238E27FC236}">
                <a16:creationId xmlns:a16="http://schemas.microsoft.com/office/drawing/2014/main" id="{9D7C40B1-7D80-0147-AC47-A1CA0C2F007C}"/>
              </a:ext>
            </a:extLst>
          </p:cNvPr>
          <p:cNvGrpSpPr/>
          <p:nvPr/>
        </p:nvGrpSpPr>
        <p:grpSpPr>
          <a:xfrm>
            <a:off x="2355495" y="3429000"/>
            <a:ext cx="6877839" cy="3058158"/>
            <a:chOff x="1090185" y="2132158"/>
            <a:chExt cx="6337300" cy="2817813"/>
          </a:xfrm>
        </p:grpSpPr>
        <p:sp>
          <p:nvSpPr>
            <p:cNvPr id="4" name="Rectangle 4" descr="Dark upward diagonal">
              <a:extLst>
                <a:ext uri="{FF2B5EF4-FFF2-40B4-BE49-F238E27FC236}">
                  <a16:creationId xmlns:a16="http://schemas.microsoft.com/office/drawing/2014/main" id="{C384EDAD-25D9-314F-8A14-CF95AD478D3E}"/>
                </a:ext>
              </a:extLst>
            </p:cNvPr>
            <p:cNvSpPr>
              <a:spLocks noChangeArrowheads="1"/>
            </p:cNvSpPr>
            <p:nvPr/>
          </p:nvSpPr>
          <p:spPr bwMode="auto">
            <a:xfrm>
              <a:off x="1090185" y="2639364"/>
              <a:ext cx="1866900" cy="431800"/>
            </a:xfrm>
            <a:prstGeom prst="rect">
              <a:avLst/>
            </a:prstGeom>
            <a:solidFill>
              <a:srgbClr val="FF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5" name="Rectangle 5" descr="Dark upward diagonal">
              <a:extLst>
                <a:ext uri="{FF2B5EF4-FFF2-40B4-BE49-F238E27FC236}">
                  <a16:creationId xmlns:a16="http://schemas.microsoft.com/office/drawing/2014/main" id="{ED3CE138-0EB1-5140-A58F-E7BDD20D3C1E}"/>
                </a:ext>
              </a:extLst>
            </p:cNvPr>
            <p:cNvSpPr>
              <a:spLocks noChangeArrowheads="1"/>
            </p:cNvSpPr>
            <p:nvPr/>
          </p:nvSpPr>
          <p:spPr bwMode="auto">
            <a:xfrm>
              <a:off x="5560585" y="2639364"/>
              <a:ext cx="1866900" cy="431800"/>
            </a:xfrm>
            <a:prstGeom prst="rect">
              <a:avLst/>
            </a:prstGeom>
            <a:solidFill>
              <a:srgbClr val="FF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6" name="Rectangle 6">
              <a:extLst>
                <a:ext uri="{FF2B5EF4-FFF2-40B4-BE49-F238E27FC236}">
                  <a16:creationId xmlns:a16="http://schemas.microsoft.com/office/drawing/2014/main" id="{FC6A4957-9ECF-D34E-B16C-BC758EF6F7BC}"/>
                </a:ext>
              </a:extLst>
            </p:cNvPr>
            <p:cNvSpPr>
              <a:spLocks noChangeArrowheads="1"/>
            </p:cNvSpPr>
            <p:nvPr/>
          </p:nvSpPr>
          <p:spPr bwMode="auto">
            <a:xfrm>
              <a:off x="3160285" y="3346596"/>
              <a:ext cx="584200" cy="1282700"/>
            </a:xfrm>
            <a:prstGeom prst="rect">
              <a:avLst/>
            </a:prstGeom>
            <a:solidFill>
              <a:srgbClr val="3333CC"/>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7" name="Rectangle 7">
              <a:extLst>
                <a:ext uri="{FF2B5EF4-FFF2-40B4-BE49-F238E27FC236}">
                  <a16:creationId xmlns:a16="http://schemas.microsoft.com/office/drawing/2014/main" id="{A666586F-685C-FA46-8A24-0D6F27042DF8}"/>
                </a:ext>
              </a:extLst>
            </p:cNvPr>
            <p:cNvSpPr>
              <a:spLocks noChangeArrowheads="1"/>
            </p:cNvSpPr>
            <p:nvPr/>
          </p:nvSpPr>
          <p:spPr bwMode="auto">
            <a:xfrm>
              <a:off x="2893585" y="2277414"/>
              <a:ext cx="1168400" cy="1155700"/>
            </a:xfrm>
            <a:prstGeom prst="rect">
              <a:avLst/>
            </a:prstGeom>
            <a:solidFill>
              <a:srgbClr val="3333CC"/>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8" name="Rectangle 8">
              <a:extLst>
                <a:ext uri="{FF2B5EF4-FFF2-40B4-BE49-F238E27FC236}">
                  <a16:creationId xmlns:a16="http://schemas.microsoft.com/office/drawing/2014/main" id="{96C21595-F74E-4F4C-9895-FB69D1202F0A}"/>
                </a:ext>
              </a:extLst>
            </p:cNvPr>
            <p:cNvSpPr>
              <a:spLocks noChangeArrowheads="1"/>
            </p:cNvSpPr>
            <p:nvPr/>
          </p:nvSpPr>
          <p:spPr bwMode="auto">
            <a:xfrm>
              <a:off x="3198385" y="2620314"/>
              <a:ext cx="520700" cy="469900"/>
            </a:xfrm>
            <a:prstGeom prst="rect">
              <a:avLst/>
            </a:prstGeom>
            <a:solidFill>
              <a:schemeClr val="bg1">
                <a:lumMod val="50000"/>
              </a:schemeClr>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9" name="Rectangle 9">
              <a:extLst>
                <a:ext uri="{FF2B5EF4-FFF2-40B4-BE49-F238E27FC236}">
                  <a16:creationId xmlns:a16="http://schemas.microsoft.com/office/drawing/2014/main" id="{4C8DC56F-D52A-6E47-9209-2E49BA2D6915}"/>
                </a:ext>
              </a:extLst>
            </p:cNvPr>
            <p:cNvSpPr>
              <a:spLocks noChangeArrowheads="1"/>
            </p:cNvSpPr>
            <p:nvPr/>
          </p:nvSpPr>
          <p:spPr bwMode="auto">
            <a:xfrm>
              <a:off x="4773185" y="3367233"/>
              <a:ext cx="584200" cy="1282700"/>
            </a:xfrm>
            <a:prstGeom prst="rect">
              <a:avLst/>
            </a:prstGeom>
            <a:solidFill>
              <a:srgbClr val="3333CC"/>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0" name="Rectangle 10">
              <a:extLst>
                <a:ext uri="{FF2B5EF4-FFF2-40B4-BE49-F238E27FC236}">
                  <a16:creationId xmlns:a16="http://schemas.microsoft.com/office/drawing/2014/main" id="{5DDBBDDB-7767-3A44-B8B5-54EDE4A93BE3}"/>
                </a:ext>
              </a:extLst>
            </p:cNvPr>
            <p:cNvSpPr>
              <a:spLocks noChangeArrowheads="1"/>
            </p:cNvSpPr>
            <p:nvPr/>
          </p:nvSpPr>
          <p:spPr bwMode="auto">
            <a:xfrm>
              <a:off x="4455685" y="2277414"/>
              <a:ext cx="1168400" cy="1155700"/>
            </a:xfrm>
            <a:prstGeom prst="rect">
              <a:avLst/>
            </a:prstGeom>
            <a:solidFill>
              <a:srgbClr val="3333CC"/>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1" name="Rectangle 11">
              <a:extLst>
                <a:ext uri="{FF2B5EF4-FFF2-40B4-BE49-F238E27FC236}">
                  <a16:creationId xmlns:a16="http://schemas.microsoft.com/office/drawing/2014/main" id="{BDE84C49-120D-9245-A488-DF96E2F85DB3}"/>
                </a:ext>
              </a:extLst>
            </p:cNvPr>
            <p:cNvSpPr>
              <a:spLocks noChangeArrowheads="1"/>
            </p:cNvSpPr>
            <p:nvPr/>
          </p:nvSpPr>
          <p:spPr bwMode="auto">
            <a:xfrm>
              <a:off x="4798585" y="2620314"/>
              <a:ext cx="520700" cy="469900"/>
            </a:xfrm>
            <a:prstGeom prst="rect">
              <a:avLst/>
            </a:prstGeom>
            <a:solidFill>
              <a:schemeClr val="bg1">
                <a:lumMod val="50000"/>
              </a:schemeClr>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grpSp>
          <p:nvGrpSpPr>
            <p:cNvPr id="12" name="Group 26">
              <a:extLst>
                <a:ext uri="{FF2B5EF4-FFF2-40B4-BE49-F238E27FC236}">
                  <a16:creationId xmlns:a16="http://schemas.microsoft.com/office/drawing/2014/main" id="{E39101A4-9404-0A42-AB3A-EACF31303C1E}"/>
                </a:ext>
              </a:extLst>
            </p:cNvPr>
            <p:cNvGrpSpPr>
              <a:grpSpLocks/>
            </p:cNvGrpSpPr>
            <p:nvPr/>
          </p:nvGrpSpPr>
          <p:grpSpPr bwMode="auto">
            <a:xfrm>
              <a:off x="1287035" y="2152796"/>
              <a:ext cx="5848350" cy="2797175"/>
              <a:chOff x="656" y="1922"/>
              <a:chExt cx="3684" cy="2398"/>
            </a:xfrm>
          </p:grpSpPr>
          <p:sp>
            <p:nvSpPr>
              <p:cNvPr id="13" name="Line 16">
                <a:extLst>
                  <a:ext uri="{FF2B5EF4-FFF2-40B4-BE49-F238E27FC236}">
                    <a16:creationId xmlns:a16="http://schemas.microsoft.com/office/drawing/2014/main" id="{D5217AF2-068A-6140-B2AB-B5C692325ED6}"/>
                  </a:ext>
                </a:extLst>
              </p:cNvPr>
              <p:cNvSpPr>
                <a:spLocks noChangeShapeType="1"/>
              </p:cNvSpPr>
              <p:nvPr/>
            </p:nvSpPr>
            <p:spPr bwMode="auto">
              <a:xfrm>
                <a:off x="1555" y="1922"/>
                <a:ext cx="0" cy="2398"/>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4" name="Line 17">
                <a:extLst>
                  <a:ext uri="{FF2B5EF4-FFF2-40B4-BE49-F238E27FC236}">
                    <a16:creationId xmlns:a16="http://schemas.microsoft.com/office/drawing/2014/main" id="{07B322EA-CDF3-BE45-8639-906747B38BC3}"/>
                  </a:ext>
                </a:extLst>
              </p:cNvPr>
              <p:cNvSpPr>
                <a:spLocks noChangeShapeType="1"/>
              </p:cNvSpPr>
              <p:nvPr/>
            </p:nvSpPr>
            <p:spPr bwMode="auto">
              <a:xfrm>
                <a:off x="2525" y="1922"/>
                <a:ext cx="0" cy="2398"/>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5" name="Line 18">
                <a:extLst>
                  <a:ext uri="{FF2B5EF4-FFF2-40B4-BE49-F238E27FC236}">
                    <a16:creationId xmlns:a16="http://schemas.microsoft.com/office/drawing/2014/main" id="{0D4A3977-A1B1-CB48-BEE6-09BF0A397051}"/>
                  </a:ext>
                </a:extLst>
              </p:cNvPr>
              <p:cNvSpPr>
                <a:spLocks noChangeShapeType="1"/>
              </p:cNvSpPr>
              <p:nvPr/>
            </p:nvSpPr>
            <p:spPr bwMode="auto">
              <a:xfrm>
                <a:off x="3476" y="1922"/>
                <a:ext cx="0" cy="2398"/>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6" name="Line 19">
                <a:extLst>
                  <a:ext uri="{FF2B5EF4-FFF2-40B4-BE49-F238E27FC236}">
                    <a16:creationId xmlns:a16="http://schemas.microsoft.com/office/drawing/2014/main" id="{20C0CDC9-884D-7E4B-B9CA-F5AE49BB2BD0}"/>
                  </a:ext>
                </a:extLst>
              </p:cNvPr>
              <p:cNvSpPr>
                <a:spLocks noChangeShapeType="1"/>
              </p:cNvSpPr>
              <p:nvPr/>
            </p:nvSpPr>
            <p:spPr bwMode="auto">
              <a:xfrm>
                <a:off x="4340" y="1922"/>
                <a:ext cx="0" cy="2398"/>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7" name="Line 20">
                <a:extLst>
                  <a:ext uri="{FF2B5EF4-FFF2-40B4-BE49-F238E27FC236}">
                    <a16:creationId xmlns:a16="http://schemas.microsoft.com/office/drawing/2014/main" id="{A58C462E-64B3-D546-B038-4F0A3B13DCC7}"/>
                  </a:ext>
                </a:extLst>
              </p:cNvPr>
              <p:cNvSpPr>
                <a:spLocks noChangeShapeType="1"/>
              </p:cNvSpPr>
              <p:nvPr/>
            </p:nvSpPr>
            <p:spPr bwMode="auto">
              <a:xfrm>
                <a:off x="656" y="1922"/>
                <a:ext cx="0" cy="2398"/>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grpSp>
        <p:sp>
          <p:nvSpPr>
            <p:cNvPr id="18" name="Line 21">
              <a:extLst>
                <a:ext uri="{FF2B5EF4-FFF2-40B4-BE49-F238E27FC236}">
                  <a16:creationId xmlns:a16="http://schemas.microsoft.com/office/drawing/2014/main" id="{BA819C0F-51C6-AE4D-AEBD-297824BC996B}"/>
                </a:ext>
              </a:extLst>
            </p:cNvPr>
            <p:cNvSpPr>
              <a:spLocks noChangeShapeType="1"/>
            </p:cNvSpPr>
            <p:nvPr/>
          </p:nvSpPr>
          <p:spPr bwMode="auto">
            <a:xfrm>
              <a:off x="1298147" y="2132158"/>
              <a:ext cx="5837238" cy="0"/>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9" name="Line 22">
              <a:extLst>
                <a:ext uri="{FF2B5EF4-FFF2-40B4-BE49-F238E27FC236}">
                  <a16:creationId xmlns:a16="http://schemas.microsoft.com/office/drawing/2014/main" id="{5406E1E7-7E99-C34F-9252-239392DAFCA5}"/>
                </a:ext>
              </a:extLst>
            </p:cNvPr>
            <p:cNvSpPr>
              <a:spLocks noChangeShapeType="1"/>
            </p:cNvSpPr>
            <p:nvPr/>
          </p:nvSpPr>
          <p:spPr bwMode="auto">
            <a:xfrm>
              <a:off x="1296560" y="3546621"/>
              <a:ext cx="5837237" cy="0"/>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0" name="Line 23">
              <a:extLst>
                <a:ext uri="{FF2B5EF4-FFF2-40B4-BE49-F238E27FC236}">
                  <a16:creationId xmlns:a16="http://schemas.microsoft.com/office/drawing/2014/main" id="{67CED660-673A-5248-BA04-2FCA7BBADA86}"/>
                </a:ext>
              </a:extLst>
            </p:cNvPr>
            <p:cNvSpPr>
              <a:spLocks noChangeShapeType="1"/>
            </p:cNvSpPr>
            <p:nvPr/>
          </p:nvSpPr>
          <p:spPr bwMode="auto">
            <a:xfrm>
              <a:off x="1318785" y="4940446"/>
              <a:ext cx="5837237" cy="0"/>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1" name="AutoShape 24">
              <a:extLst>
                <a:ext uri="{FF2B5EF4-FFF2-40B4-BE49-F238E27FC236}">
                  <a16:creationId xmlns:a16="http://schemas.microsoft.com/office/drawing/2014/main" id="{BA69A3AC-2F67-8149-9222-756A5B856CE7}"/>
                </a:ext>
              </a:extLst>
            </p:cNvPr>
            <p:cNvSpPr>
              <a:spLocks noChangeArrowheads="1"/>
            </p:cNvSpPr>
            <p:nvPr/>
          </p:nvSpPr>
          <p:spPr bwMode="auto">
            <a:xfrm>
              <a:off x="4073097" y="2663971"/>
              <a:ext cx="382588" cy="382587"/>
            </a:xfrm>
            <a:prstGeom prst="leftRightArrow">
              <a:avLst>
                <a:gd name="adj1" fmla="val 50000"/>
                <a:gd name="adj2" fmla="val 20000"/>
              </a:avLst>
            </a:prstGeom>
            <a:solidFill>
              <a:srgbClr val="8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2" name="AutoShape 25">
              <a:extLst>
                <a:ext uri="{FF2B5EF4-FFF2-40B4-BE49-F238E27FC236}">
                  <a16:creationId xmlns:a16="http://schemas.microsoft.com/office/drawing/2014/main" id="{0648203B-CA57-ED4D-8D97-162319A7C8BE}"/>
                </a:ext>
              </a:extLst>
            </p:cNvPr>
            <p:cNvSpPr>
              <a:spLocks noChangeArrowheads="1"/>
            </p:cNvSpPr>
            <p:nvPr/>
          </p:nvSpPr>
          <p:spPr bwMode="auto">
            <a:xfrm>
              <a:off x="3754010" y="3992708"/>
              <a:ext cx="1042987" cy="382588"/>
            </a:xfrm>
            <a:prstGeom prst="leftRightArrow">
              <a:avLst>
                <a:gd name="adj1" fmla="val 50000"/>
                <a:gd name="adj2" fmla="val 54523"/>
              </a:avLst>
            </a:prstGeom>
            <a:solidFill>
              <a:srgbClr val="8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3" name="TextBox 22">
              <a:extLst>
                <a:ext uri="{FF2B5EF4-FFF2-40B4-BE49-F238E27FC236}">
                  <a16:creationId xmlns:a16="http://schemas.microsoft.com/office/drawing/2014/main" id="{61E73560-CF3F-4543-B7B9-23656B05DE3F}"/>
                </a:ext>
              </a:extLst>
            </p:cNvPr>
            <p:cNvSpPr txBox="1"/>
            <p:nvPr/>
          </p:nvSpPr>
          <p:spPr>
            <a:xfrm>
              <a:off x="5890990" y="2659858"/>
              <a:ext cx="980181" cy="369332"/>
            </a:xfrm>
            <a:prstGeom prst="rect">
              <a:avLst/>
            </a:prstGeom>
            <a:noFill/>
          </p:spPr>
          <p:txBody>
            <a:bodyPr wrap="none" rtlCol="0">
              <a:spAutoFit/>
            </a:bodyPr>
            <a:lstStyle/>
            <a:p>
              <a:r>
                <a:rPr lang="en-US" sz="1800" dirty="0">
                  <a:solidFill>
                    <a:schemeClr val="bg1"/>
                  </a:solidFill>
                  <a:latin typeface="+mj-lt"/>
                </a:rPr>
                <a:t>Layer K</a:t>
              </a:r>
            </a:p>
          </p:txBody>
        </p:sp>
        <p:sp>
          <p:nvSpPr>
            <p:cNvPr id="24" name="TextBox 23">
              <a:extLst>
                <a:ext uri="{FF2B5EF4-FFF2-40B4-BE49-F238E27FC236}">
                  <a16:creationId xmlns:a16="http://schemas.microsoft.com/office/drawing/2014/main" id="{23A083F6-C843-BA4E-815C-6A975CACD755}"/>
                </a:ext>
              </a:extLst>
            </p:cNvPr>
            <p:cNvSpPr txBox="1"/>
            <p:nvPr/>
          </p:nvSpPr>
          <p:spPr>
            <a:xfrm>
              <a:off x="4593914" y="3763157"/>
              <a:ext cx="991223" cy="584776"/>
            </a:xfrm>
            <a:prstGeom prst="rect">
              <a:avLst/>
            </a:prstGeom>
            <a:noFill/>
          </p:spPr>
          <p:txBody>
            <a:bodyPr wrap="square" rtlCol="0">
              <a:spAutoFit/>
            </a:bodyPr>
            <a:lstStyle/>
            <a:p>
              <a:pPr algn="ctr"/>
              <a:r>
                <a:rPr lang="en-US" sz="1600" dirty="0">
                  <a:solidFill>
                    <a:schemeClr val="bg1"/>
                  </a:solidFill>
                  <a:latin typeface="+mj-lt"/>
                </a:rPr>
                <a:t>Layer </a:t>
              </a:r>
            </a:p>
            <a:p>
              <a:pPr algn="ctr"/>
              <a:r>
                <a:rPr lang="en-US" sz="1600" dirty="0">
                  <a:solidFill>
                    <a:schemeClr val="bg1"/>
                  </a:solidFill>
                  <a:latin typeface="+mj-lt"/>
                </a:rPr>
                <a:t>K+1</a:t>
              </a:r>
            </a:p>
          </p:txBody>
        </p:sp>
        <p:sp>
          <p:nvSpPr>
            <p:cNvPr id="25" name="TextBox 24">
              <a:extLst>
                <a:ext uri="{FF2B5EF4-FFF2-40B4-BE49-F238E27FC236}">
                  <a16:creationId xmlns:a16="http://schemas.microsoft.com/office/drawing/2014/main" id="{4F328540-95D5-4449-8F86-BCD3D023FB3E}"/>
                </a:ext>
              </a:extLst>
            </p:cNvPr>
            <p:cNvSpPr txBox="1"/>
            <p:nvPr/>
          </p:nvSpPr>
          <p:spPr>
            <a:xfrm>
              <a:off x="4573441" y="2652125"/>
              <a:ext cx="991223" cy="338554"/>
            </a:xfrm>
            <a:prstGeom prst="rect">
              <a:avLst/>
            </a:prstGeom>
            <a:noFill/>
          </p:spPr>
          <p:txBody>
            <a:bodyPr wrap="square" rtlCol="0">
              <a:spAutoFit/>
            </a:bodyPr>
            <a:lstStyle/>
            <a:p>
              <a:pPr algn="ctr"/>
              <a:r>
                <a:rPr lang="en-US" sz="1600" dirty="0">
                  <a:solidFill>
                    <a:schemeClr val="bg1"/>
                  </a:solidFill>
                  <a:latin typeface="+mj-lt"/>
                </a:rPr>
                <a:t>Via</a:t>
              </a:r>
            </a:p>
          </p:txBody>
        </p:sp>
      </p:grpSp>
    </p:spTree>
    <p:extLst>
      <p:ext uri="{BB962C8B-B14F-4D97-AF65-F5344CB8AC3E}">
        <p14:creationId xmlns:p14="http://schemas.microsoft.com/office/powerpoint/2010/main" val="16051817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6531</TotalTime>
  <Words>4010</Words>
  <Application>Microsoft Macintosh PowerPoint</Application>
  <PresentationFormat>Widescreen</PresentationFormat>
  <Paragraphs>630</Paragraphs>
  <Slides>34</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Arial Narrow</vt:lpstr>
      <vt:lpstr>Calibri</vt:lpstr>
      <vt:lpstr>Calibri Light</vt:lpstr>
      <vt:lpstr>Times New Roman</vt:lpstr>
      <vt:lpstr>Office Theme</vt:lpstr>
      <vt:lpstr>Lecture 16: Routing – I </vt:lpstr>
      <vt:lpstr>Physical Design Flow – Routing</vt:lpstr>
      <vt:lpstr>Routing Problem</vt:lpstr>
      <vt:lpstr>Challenges of Routing</vt:lpstr>
      <vt:lpstr>Physical Assumptions</vt:lpstr>
      <vt:lpstr>Placement vs Routing</vt:lpstr>
      <vt:lpstr>Big Idea: Maze Routing</vt:lpstr>
      <vt:lpstr>How Do We Get from “Mazes” to “Wires”?</vt:lpstr>
      <vt:lpstr>Grid Assumptions</vt:lpstr>
      <vt:lpstr>Maze Router: Strategy</vt:lpstr>
      <vt:lpstr>Maze Router: Basic Idea for 2-pin Net</vt:lpstr>
      <vt:lpstr>Maze Router: Expansion</vt:lpstr>
      <vt:lpstr>Maze Router Walkthrough – I </vt:lpstr>
      <vt:lpstr>Maze Router Walkthrough – II </vt:lpstr>
      <vt:lpstr>Maze Router Walkthrough – III </vt:lpstr>
      <vt:lpstr>Maze Router Walkthrough – IV </vt:lpstr>
      <vt:lpstr>Classical Maze Router</vt:lpstr>
      <vt:lpstr>Problems of Maze Router</vt:lpstr>
      <vt:lpstr>Multi-point Net</vt:lpstr>
      <vt:lpstr>Multi-point Net Walkthrough – I </vt:lpstr>
      <vt:lpstr>Multi-point Net Walkthrough – II </vt:lpstr>
      <vt:lpstr>Multi-point Net Walkthrough – III </vt:lpstr>
      <vt:lpstr>Multi-point Net Walkthrough – IV </vt:lpstr>
      <vt:lpstr>Multi-point Net Walkthrough – V </vt:lpstr>
      <vt:lpstr>Multi-point Net Walkthrough – VI </vt:lpstr>
      <vt:lpstr>Is this Strategy Optimal?</vt:lpstr>
      <vt:lpstr>Steiner Tree Constructions </vt:lpstr>
      <vt:lpstr>11th DIMACS Implementation Challenge</vt:lpstr>
      <vt:lpstr>How to Handle Non-unit Grids?</vt:lpstr>
      <vt:lpstr>Maze Router on Non-unit Grids</vt:lpstr>
      <vt:lpstr>Maze Router on Non-unit Grids (cont’d)</vt:lpstr>
      <vt:lpstr>Recap: Graph Algorithm Lecture </vt:lpstr>
      <vt:lpstr>From SPFA to Dijkstra Algorithm</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2128</cp:revision>
  <dcterms:created xsi:type="dcterms:W3CDTF">2021-01-05T18:50:35Z</dcterms:created>
  <dcterms:modified xsi:type="dcterms:W3CDTF">2022-11-02T22:01:39Z</dcterms:modified>
</cp:coreProperties>
</file>